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85" r:id="rId5"/>
    <p:sldId id="286" r:id="rId6"/>
    <p:sldId id="313" r:id="rId7"/>
    <p:sldId id="287" r:id="rId8"/>
    <p:sldId id="288" r:id="rId9"/>
    <p:sldId id="307" r:id="rId10"/>
    <p:sldId id="289" r:id="rId11"/>
    <p:sldId id="314" r:id="rId12"/>
    <p:sldId id="290" r:id="rId13"/>
    <p:sldId id="260" r:id="rId14"/>
    <p:sldId id="262" r:id="rId15"/>
    <p:sldId id="291" r:id="rId16"/>
    <p:sldId id="263" r:id="rId17"/>
    <p:sldId id="292" r:id="rId18"/>
    <p:sldId id="264" r:id="rId19"/>
    <p:sldId id="265" r:id="rId20"/>
    <p:sldId id="293" r:id="rId21"/>
    <p:sldId id="294" r:id="rId22"/>
    <p:sldId id="267" r:id="rId23"/>
    <p:sldId id="295" r:id="rId24"/>
    <p:sldId id="268" r:id="rId25"/>
    <p:sldId id="296" r:id="rId26"/>
    <p:sldId id="297" r:id="rId27"/>
    <p:sldId id="308" r:id="rId28"/>
    <p:sldId id="269" r:id="rId29"/>
    <p:sldId id="270" r:id="rId30"/>
    <p:sldId id="298" r:id="rId31"/>
    <p:sldId id="271" r:id="rId32"/>
    <p:sldId id="272" r:id="rId33"/>
    <p:sldId id="299" r:id="rId34"/>
    <p:sldId id="300" r:id="rId35"/>
    <p:sldId id="273" r:id="rId36"/>
    <p:sldId id="301" r:id="rId37"/>
    <p:sldId id="274" r:id="rId38"/>
    <p:sldId id="302" r:id="rId39"/>
    <p:sldId id="275" r:id="rId40"/>
    <p:sldId id="278" r:id="rId41"/>
    <p:sldId id="303" r:id="rId42"/>
    <p:sldId id="304" r:id="rId43"/>
    <p:sldId id="306" r:id="rId44"/>
    <p:sldId id="279" r:id="rId45"/>
    <p:sldId id="280" r:id="rId46"/>
    <p:sldId id="281" r:id="rId47"/>
    <p:sldId id="282" r:id="rId48"/>
    <p:sldId id="283" r:id="rId49"/>
    <p:sldId id="309" r:id="rId50"/>
    <p:sldId id="312" r:id="rId51"/>
    <p:sldId id="310" r:id="rId52"/>
    <p:sldId id="311" r:id="rId53"/>
    <p:sldId id="284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4"/>
    <p:restoredTop sz="91798"/>
  </p:normalViewPr>
  <p:slideViewPr>
    <p:cSldViewPr snapToGrid="0">
      <p:cViewPr varScale="1">
        <p:scale>
          <a:sx n="127" d="100"/>
          <a:sy n="127" d="100"/>
        </p:scale>
        <p:origin x="20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98DB7-EC3E-6841-92E9-AD7B24300179}" type="datetimeFigureOut">
              <a:rPr kumimoji="1" lang="ko-KR" altLang="en-US" smtClean="0"/>
              <a:t>2025. 3. 12.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020FE-C06C-A842-8BCD-F273C93412A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1571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020FE-C06C-A842-8BCD-F273C93412A8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4259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020FE-C06C-A842-8BCD-F273C93412A8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7887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ED37C-2330-71E6-9304-A2C355256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63F840-74D6-E7FC-EA1F-AA3A0194ED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8FB982-FB8B-CD26-EEF1-A81552899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4865D9-8402-271C-5555-C9C90D110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020FE-C06C-A842-8BCD-F273C93412A8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6802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05D5C-FBC3-6624-CC30-035A66570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FE214B-4038-D2E2-B094-60EC0DE72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B0B7A7-7E3A-C0BF-73E2-217EE8BC1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E85AC6-9561-E79E-8508-769DEF6EB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020FE-C06C-A842-8BCD-F273C93412A8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5711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7593F-C785-C78D-BA31-27CC0287EC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DEBBBD-8465-48E3-4EA8-7AE591CFF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B77A18-17C9-AEAD-082D-843D7D8D6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9BB0-9077-9A4F-8497-EC9B2C7F7D8E}" type="datetimeFigureOut">
              <a:rPr kumimoji="1" lang="ko-KR" altLang="en-US" smtClean="0"/>
              <a:t>2025. 3. 12.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25C957-05D4-4F6A-5ED6-777A51510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A0FDDC-C97A-BAC3-4C58-0EB09B9E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C815-BF3A-C548-A68C-74EADA4ED8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4023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4C44A-2CD2-1FB2-5340-D63E7A931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305677-B0DC-D9A5-2FF4-F9A6981E6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13F995-94BF-E9FA-03D3-40EFA5F87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9BB0-9077-9A4F-8497-EC9B2C7F7D8E}" type="datetimeFigureOut">
              <a:rPr kumimoji="1" lang="ko-KR" altLang="en-US" smtClean="0"/>
              <a:t>2025. 3. 12.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6E203F-3FFC-CE92-2700-627B00F42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3D82A5-721B-1DF5-DA0B-7B1AB9AC6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C815-BF3A-C548-A68C-74EADA4ED8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701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2B2EAD-1CC2-85A1-A3F1-734647C6AC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C73070-748A-748A-42D0-BE9A361C5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5B23E-E898-F755-A4E1-F63DD6110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9BB0-9077-9A4F-8497-EC9B2C7F7D8E}" type="datetimeFigureOut">
              <a:rPr kumimoji="1" lang="ko-KR" altLang="en-US" smtClean="0"/>
              <a:t>2025. 3. 12.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5A29E6-B805-EC3E-71E8-B1916DEA4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DEB96-3334-95FA-5E75-3EE281C25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C815-BF3A-C548-A68C-74EADA4ED8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429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1E18E-E5BC-62A4-DA15-5DAA14835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B09D26-4CA9-A475-C005-6E673868F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9A343E-0A44-1DCD-24F1-4CA7AF36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9BB0-9077-9A4F-8497-EC9B2C7F7D8E}" type="datetimeFigureOut">
              <a:rPr kumimoji="1" lang="ko-KR" altLang="en-US" smtClean="0"/>
              <a:t>2025. 3. 12.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965AC1-91EB-1A8F-6198-549A06B1F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23D480-2C0B-B77F-4DE1-477DF9D50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C815-BF3A-C548-A68C-74EADA4ED866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73DA4219-4131-DB09-EDC2-18AE30545EB0}"/>
              </a:ext>
            </a:extLst>
          </p:cNvPr>
          <p:cNvCxnSpPr>
            <a:cxnSpLocks/>
          </p:cNvCxnSpPr>
          <p:nvPr userDrawn="1"/>
        </p:nvCxnSpPr>
        <p:spPr>
          <a:xfrm>
            <a:off x="210207" y="480738"/>
            <a:ext cx="117610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635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E6030-A260-3EAE-13AB-553C8B19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B16718-F8AE-2759-44F5-BFE21BB03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D7E2E4-16E7-0D32-397B-76A527BC9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9BB0-9077-9A4F-8497-EC9B2C7F7D8E}" type="datetimeFigureOut">
              <a:rPr kumimoji="1" lang="ko-KR" altLang="en-US" smtClean="0"/>
              <a:t>2025. 3. 12.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13DA26-91EB-34CF-016B-BA34BAA4C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73D294-336A-D2EC-5641-BC4149F39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C815-BF3A-C548-A68C-74EADA4ED8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745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AE566-D566-A6DD-244B-DCBDE34F2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71D05-36EF-1E06-6E41-E4995D0D0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A7A2B3-AC62-2138-18D6-A23D1BAE8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EEB931-9616-B500-E1A7-FB305660B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9BB0-9077-9A4F-8497-EC9B2C7F7D8E}" type="datetimeFigureOut">
              <a:rPr kumimoji="1" lang="ko-KR" altLang="en-US" smtClean="0"/>
              <a:t>2025. 3. 12.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5C59F6-C2BC-179E-A5FD-16350A9A6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3DD25B-A150-CC2F-4620-A5A49F3A0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C815-BF3A-C548-A68C-74EADA4ED8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667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184F8-444F-E1D7-CB21-F063DE4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129457-23D7-3634-F0FC-57388015D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D2ED1E-0BF0-9E66-8734-C41A1F761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4984B5-FEAD-C4BB-889F-3519ACB065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1FD0EB-F50B-8B0B-E9EC-CF856444E4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545E98-AB55-94FD-33C8-85712EBEF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9BB0-9077-9A4F-8497-EC9B2C7F7D8E}" type="datetimeFigureOut">
              <a:rPr kumimoji="1" lang="ko-KR" altLang="en-US" smtClean="0"/>
              <a:t>2025. 3. 12.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3352AF-4763-BA65-055F-60FE95F52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4EE480-9B80-07A8-6C83-7BA2CCAFA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C815-BF3A-C548-A68C-74EADA4ED8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7426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03C66-247D-8D14-68A7-0A3B964E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566674-0685-DB5E-F9BF-C65DF18EF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9BB0-9077-9A4F-8497-EC9B2C7F7D8E}" type="datetimeFigureOut">
              <a:rPr kumimoji="1" lang="ko-KR" altLang="en-US" smtClean="0"/>
              <a:t>2025. 3. 12.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88C18D-9D21-7654-0506-19001064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6C4A2B-5755-0516-1DB2-06095F673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C815-BF3A-C548-A68C-74EADA4ED8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7601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EF6904-22E9-CAF2-8CA4-402F70FA5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9BB0-9077-9A4F-8497-EC9B2C7F7D8E}" type="datetimeFigureOut">
              <a:rPr kumimoji="1" lang="ko-KR" altLang="en-US" smtClean="0"/>
              <a:t>2025. 3. 12.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F07CD4-791E-A75A-D2BE-B41CBA33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8CFB31-53D1-6F87-2FE1-20279653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C815-BF3A-C548-A68C-74EADA4ED8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129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2395E-1601-30FB-E460-8AB651381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B8AE53-50BD-0AEE-0A12-0664E10C0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6ACED3-E555-6C7F-10F2-885E94263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D12CF6-1E1F-3D2E-3DAF-32AE60DB7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9BB0-9077-9A4F-8497-EC9B2C7F7D8E}" type="datetimeFigureOut">
              <a:rPr kumimoji="1" lang="ko-KR" altLang="en-US" smtClean="0"/>
              <a:t>2025. 3. 12.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ED7033-6C7C-BC3B-8620-C1987F301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DFA693-7733-3371-3AC6-475E1E70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C815-BF3A-C548-A68C-74EADA4ED8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5600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73E8A-CDEF-271E-3948-25E8371C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A9CA87-3E54-0A52-BF26-EF94F2B5DE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0317F7-CD5E-1BA1-925E-66E7A4C7B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14F38C-4DFB-E9C1-381C-1F444A56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9BB0-9077-9A4F-8497-EC9B2C7F7D8E}" type="datetimeFigureOut">
              <a:rPr kumimoji="1" lang="ko-KR" altLang="en-US" smtClean="0"/>
              <a:t>2025. 3. 12.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AE5784-1222-C3D0-C790-764E5BBA1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932A13-48B8-B040-6E5E-849978C76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C815-BF3A-C548-A68C-74EADA4ED8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082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D1440F-4D59-AF9C-DAF1-CB8B0FADF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16" y="115613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CE151F-565D-A029-CD8C-C1A7A7429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207" y="567559"/>
            <a:ext cx="11761076" cy="5609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1BA56C-6E04-D8C5-935F-45BBBCA16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1A9BB0-9077-9A4F-8497-EC9B2C7F7D8E}" type="datetimeFigureOut">
              <a:rPr kumimoji="1" lang="ko-KR" altLang="en-US" smtClean="0"/>
              <a:t>2025. 3. 12.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5AE0FC-3951-2F1C-2D79-85C10DFD0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DFFBF-6AF1-DEB9-E1EE-E33D079BF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77C815-BF3A-C548-A68C-74EADA4ED866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731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1800" b="1" i="0" kern="1200">
          <a:solidFill>
            <a:schemeClr val="tx1"/>
          </a:solidFill>
          <a:latin typeface="NANUMGOTHIC EXTRABOLD" panose="020D0604000000000000" pitchFamily="34" charset="-127"/>
          <a:ea typeface="NANUMGOTHIC EXTRABOLD" panose="020D0604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400" b="1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b="1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b="1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b="1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.png"/><Relationship Id="rId5" Type="http://schemas.openxmlformats.org/officeDocument/2006/relationships/image" Target="../media/image181.png"/><Relationship Id="rId10" Type="http://schemas.openxmlformats.org/officeDocument/2006/relationships/image" Target="../media/image21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0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59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0.png"/><Relationship Id="rId7" Type="http://schemas.openxmlformats.org/officeDocument/2006/relationships/image" Target="../media/image65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11" Type="http://schemas.openxmlformats.org/officeDocument/2006/relationships/image" Target="../media/image69.png"/><Relationship Id="rId5" Type="http://schemas.openxmlformats.org/officeDocument/2006/relationships/image" Target="../media/image630.png"/><Relationship Id="rId10" Type="http://schemas.openxmlformats.org/officeDocument/2006/relationships/image" Target="../media/image68.png"/><Relationship Id="rId4" Type="http://schemas.openxmlformats.org/officeDocument/2006/relationships/image" Target="../media/image620.png"/><Relationship Id="rId9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D3A51-9CEF-77EB-1589-70E5AA12F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AES</a:t>
            </a:r>
            <a:r>
              <a:rPr kumimoji="1" lang="ko-KR" altLang="en-US" dirty="0"/>
              <a:t> 블록 암호 규격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B03748-27E1-D82E-5399-3465657DD9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FDL</a:t>
            </a:r>
            <a:r>
              <a:rPr kumimoji="1" lang="ko-KR" altLang="en-US" dirty="0"/>
              <a:t> 김동현</a:t>
            </a:r>
            <a:r>
              <a:rPr kumimoji="1" lang="en-US" altLang="ko-KR" dirty="0"/>
              <a:t> (wlswudpdlf31@kookmin.ac.kr)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86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CEAB2-6E8C-A85D-F8DB-903642ECC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0B701-A14B-F3E5-D101-37D45C50D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연산 정의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곱셈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7D6BFEE-1954-3EE8-1F54-A611AAE9E4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xTimes</m:t>
                    </m:r>
                  </m:oMath>
                </a14:m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사용하여 곱셈을 유용하게 계산할 수 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예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0x57</a:t>
                </a:r>
                <a:r>
                  <a:rPr kumimoji="1" lang="ko-KR" altLang="en-US" dirty="0"/>
                  <a:t>과 </a:t>
                </a:r>
                <a:r>
                  <a:rPr kumimoji="1" lang="en-US" altLang="ko-KR" dirty="0"/>
                  <a:t>0x13</a:t>
                </a:r>
                <a:r>
                  <a:rPr kumimoji="1" lang="ko-KR" altLang="en-US" dirty="0"/>
                  <a:t>간의 곱셈은 다음과 같이 계산 가능하다</a:t>
                </a:r>
                <a:r>
                  <a:rPr kumimoji="1" lang="en-US" altLang="ko-KR" dirty="0"/>
                  <a:t>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57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13</m:t>
                      </m:r>
                    </m:oMath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57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01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02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57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57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02</m:t>
                          </m:r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57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kumimoji="1" lang="en-US" altLang="ko-KR" b="1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7D6BFEE-1954-3EE8-1F54-A611AAE9E4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C9EE64C-85FE-B677-C0F8-BFC4F044EBF9}"/>
              </a:ext>
            </a:extLst>
          </p:cNvPr>
          <p:cNvCxnSpPr/>
          <p:nvPr/>
        </p:nvCxnSpPr>
        <p:spPr>
          <a:xfrm>
            <a:off x="5513295" y="3218329"/>
            <a:ext cx="0" cy="10130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647FA2-3215-8528-2949-044F3ED5E993}"/>
                  </a:ext>
                </a:extLst>
              </p:cNvPr>
              <p:cNvSpPr txBox="1"/>
              <p:nvPr/>
            </p:nvSpPr>
            <p:spPr>
              <a:xfrm>
                <a:off x="4823875" y="4318162"/>
                <a:ext cx="13788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b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xTimes</m:t>
                    </m:r>
                  </m:oMath>
                </a14:m>
                <a:r>
                  <a:rPr kumimoji="1" lang="ko-KR" altLang="en-US" b="1" dirty="0">
                    <a:latin typeface="Cambria Math" panose="02040503050406030204" pitchFamily="18" charset="0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</a:t>
                </a:r>
                <a:r>
                  <a:rPr kumimoji="1" lang="ko-KR" altLang="en-US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번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647FA2-3215-8528-2949-044F3ED5E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875" y="4318162"/>
                <a:ext cx="1378839" cy="369332"/>
              </a:xfrm>
              <a:prstGeom prst="rect">
                <a:avLst/>
              </a:prstGeom>
              <a:blipFill>
                <a:blip r:embed="rId3"/>
                <a:stretch>
                  <a:fillRect t="-6452" b="-193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CDC7B2-8119-390D-4E5F-004063CFEFE9}"/>
                  </a:ext>
                </a:extLst>
              </p:cNvPr>
              <p:cNvSpPr txBox="1"/>
              <p:nvPr/>
            </p:nvSpPr>
            <p:spPr>
              <a:xfrm>
                <a:off x="6767367" y="4318162"/>
                <a:ext cx="13356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b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xTimes</m:t>
                    </m:r>
                  </m:oMath>
                </a14:m>
                <a:r>
                  <a:rPr kumimoji="1" lang="ko-KR" altLang="en-US" b="1" dirty="0">
                    <a:latin typeface="Cambria Math" panose="02040503050406030204" pitchFamily="18" charset="0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4</a:t>
                </a:r>
                <a:r>
                  <a:rPr kumimoji="1" lang="ko-KR" altLang="en-US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번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CDC7B2-8119-390D-4E5F-004063CFE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367" y="4318162"/>
                <a:ext cx="1335622" cy="369332"/>
              </a:xfrm>
              <a:prstGeom prst="rect">
                <a:avLst/>
              </a:prstGeom>
              <a:blipFill>
                <a:blip r:embed="rId4"/>
                <a:stretch>
                  <a:fillRect t="-6452" r="-3774" b="-193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2972656-E434-5E70-9BCB-7993823CD089}"/>
              </a:ext>
            </a:extLst>
          </p:cNvPr>
          <p:cNvCxnSpPr/>
          <p:nvPr/>
        </p:nvCxnSpPr>
        <p:spPr>
          <a:xfrm>
            <a:off x="7406897" y="3227756"/>
            <a:ext cx="0" cy="10130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6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F6701-67D2-A5A9-14C9-108E576F4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1B2C5-197A-A230-F031-C9202087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연산 정의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곱셈</a:t>
            </a:r>
          </a:p>
        </p:txBody>
      </p:sp>
      <p:pic>
        <p:nvPicPr>
          <p:cNvPr id="7" name="내용 개체 틀 6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A07E429-65D4-E9A0-0979-FA10E5EFA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944" y="1594644"/>
            <a:ext cx="8763000" cy="3556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6DDCC4-C622-E615-AECF-C3FCFBB11BF4}"/>
              </a:ext>
            </a:extLst>
          </p:cNvPr>
          <p:cNvSpPr txBox="1"/>
          <p:nvPr/>
        </p:nvSpPr>
        <p:spPr>
          <a:xfrm>
            <a:off x="4681244" y="5263356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0x02 * b + 0x03 * c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예제</a:t>
            </a:r>
          </a:p>
        </p:txBody>
      </p:sp>
    </p:spTree>
    <p:extLst>
      <p:ext uri="{BB962C8B-B14F-4D97-AF65-F5344CB8AC3E}">
        <p14:creationId xmlns:p14="http://schemas.microsoft.com/office/powerpoint/2010/main" val="202058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5129B-C1EA-E82A-3C87-4ADA82BB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AES </a:t>
            </a:r>
            <a:r>
              <a:rPr kumimoji="1" lang="ko-KR" altLang="en-US" dirty="0"/>
              <a:t>규격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ED5896-45FF-1F93-5F51-53D65489C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dirty="0"/>
                  <a:t>세 개의 </a:t>
                </a:r>
                <a:r>
                  <a:rPr kumimoji="1" lang="en-US" altLang="ko-KR" dirty="0"/>
                  <a:t>AES</a:t>
                </a:r>
                <a:r>
                  <a:rPr kumimoji="1" lang="ko-KR" altLang="en-US" dirty="0"/>
                  <a:t> 블록 암호 </a:t>
                </a:r>
                <a:r>
                  <a:rPr kumimoji="1" lang="en-US" altLang="ko-KR" dirty="0"/>
                  <a:t>AES-128,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AES-192,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AES-256</a:t>
                </a:r>
                <a:r>
                  <a:rPr kumimoji="1" lang="ko-KR" altLang="en-US" dirty="0"/>
                  <a:t>은 다음 함수를 사용한다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:r>
                  <a:rPr kumimoji="1"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Cipher</a:t>
                </a:r>
                <a:r>
                  <a:rPr kumimoji="1" lang="en-US" altLang="ko-KR" dirty="0"/>
                  <a:t> : </a:t>
                </a:r>
                <a:r>
                  <a:rPr kumimoji="1" lang="ko-KR" altLang="en-US" dirty="0"/>
                  <a:t>라운드</a:t>
                </a:r>
                <a:r>
                  <a:rPr kumimoji="1" lang="en-US" altLang="ko-KR" dirty="0"/>
                  <a:t>(Round)</a:t>
                </a:r>
                <a:r>
                  <a:rPr kumimoji="1" lang="ko-KR" altLang="en-US" dirty="0" err="1"/>
                  <a:t>라고</a:t>
                </a:r>
                <a:r>
                  <a:rPr kumimoji="1" lang="ko-KR" altLang="en-US" dirty="0"/>
                  <a:t> 하는 일정한 변환 과정을 상태 배열에 연속적으로 적용한다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:r>
                  <a:rPr kumimoji="1"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InvCipher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Cipher</a:t>
                </a:r>
                <a:r>
                  <a:rPr kumimoji="1" lang="ko-KR" altLang="en-US" dirty="0"/>
                  <a:t>의 변환을 역순으로 실행한다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:r>
                  <a:rPr kumimoji="1"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KeyExpansion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키를 입력 받고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이를 확장하여 라운드 키를 생성한다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세 개의 </a:t>
                </a:r>
                <a:r>
                  <a:rPr kumimoji="1" lang="en-US" altLang="ko-KR" dirty="0"/>
                  <a:t>AES </a:t>
                </a:r>
                <a:r>
                  <a:rPr kumimoji="1" lang="ko-KR" altLang="en-US" dirty="0"/>
                  <a:t>알고리즘의 블록 길이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</m:oMath>
                </a14:m>
                <a:r>
                  <a:rPr kumimoji="1" lang="en-US" altLang="ko-KR" dirty="0"/>
                  <a:t>, </a:t>
                </a:r>
                <a:r>
                  <a:rPr kumimoji="1" lang="ko-KR" altLang="en-US" dirty="0"/>
                  <a:t>키 길이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라운드 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kumimoji="1" lang="ko-KR" altLang="en-US" dirty="0"/>
                  <a:t>는 다음과 같다</a:t>
                </a:r>
                <a:r>
                  <a:rPr kumimoji="1"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ED5896-45FF-1F93-5F51-53D65489C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2AD07865-E3BF-2206-AE9F-BD5D2CD4FB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7978952"/>
                  </p:ext>
                </p:extLst>
              </p:nvPr>
            </p:nvGraphicFramePr>
            <p:xfrm>
              <a:off x="1380565" y="3892681"/>
              <a:ext cx="890865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7163">
                      <a:extLst>
                        <a:ext uri="{9D8B030D-6E8A-4147-A177-3AD203B41FA5}">
                          <a16:colId xmlns:a16="http://schemas.microsoft.com/office/drawing/2014/main" val="1962028805"/>
                        </a:ext>
                      </a:extLst>
                    </a:gridCol>
                    <a:gridCol w="2227163">
                      <a:extLst>
                        <a:ext uri="{9D8B030D-6E8A-4147-A177-3AD203B41FA5}">
                          <a16:colId xmlns:a16="http://schemas.microsoft.com/office/drawing/2014/main" val="1466526592"/>
                        </a:ext>
                      </a:extLst>
                    </a:gridCol>
                    <a:gridCol w="2227163">
                      <a:extLst>
                        <a:ext uri="{9D8B030D-6E8A-4147-A177-3AD203B41FA5}">
                          <a16:colId xmlns:a16="http://schemas.microsoft.com/office/drawing/2014/main" val="3285190291"/>
                        </a:ext>
                      </a:extLst>
                    </a:gridCol>
                    <a:gridCol w="2227163">
                      <a:extLst>
                        <a:ext uri="{9D8B030D-6E8A-4147-A177-3AD203B41FA5}">
                          <a16:colId xmlns:a16="http://schemas.microsoft.com/office/drawing/2014/main" val="2064554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블록</a:t>
                          </a:r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 </a:t>
                          </a:r>
                          <a:r>
                            <a:rPr lang="ko-KR" altLang="en-US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워드 길이</a:t>
                          </a:r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oMath>
                          </a14:m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키 워드 길이</a:t>
                          </a:r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oMath>
                          </a14:m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라운드 수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sub>
                              </m:sSub>
                            </m:oMath>
                          </a14:m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6125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AES-128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4 (128-bit)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4</a:t>
                          </a:r>
                          <a:r>
                            <a:rPr lang="ko-KR" altLang="en-US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 </a:t>
                          </a:r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(128-bit)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10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977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AES-192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4 (128-bit)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6 (192-bit)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12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3923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AES-256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4 (128-bit)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8 (256-bit)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14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77651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2AD07865-E3BF-2206-AE9F-BD5D2CD4FB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7978952"/>
                  </p:ext>
                </p:extLst>
              </p:nvPr>
            </p:nvGraphicFramePr>
            <p:xfrm>
              <a:off x="1380565" y="3892681"/>
              <a:ext cx="890865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7163">
                      <a:extLst>
                        <a:ext uri="{9D8B030D-6E8A-4147-A177-3AD203B41FA5}">
                          <a16:colId xmlns:a16="http://schemas.microsoft.com/office/drawing/2014/main" val="1962028805"/>
                        </a:ext>
                      </a:extLst>
                    </a:gridCol>
                    <a:gridCol w="2227163">
                      <a:extLst>
                        <a:ext uri="{9D8B030D-6E8A-4147-A177-3AD203B41FA5}">
                          <a16:colId xmlns:a16="http://schemas.microsoft.com/office/drawing/2014/main" val="1466526592"/>
                        </a:ext>
                      </a:extLst>
                    </a:gridCol>
                    <a:gridCol w="2227163">
                      <a:extLst>
                        <a:ext uri="{9D8B030D-6E8A-4147-A177-3AD203B41FA5}">
                          <a16:colId xmlns:a16="http://schemas.microsoft.com/office/drawing/2014/main" val="3285190291"/>
                        </a:ext>
                      </a:extLst>
                    </a:gridCol>
                    <a:gridCol w="2227163">
                      <a:extLst>
                        <a:ext uri="{9D8B030D-6E8A-4147-A177-3AD203B41FA5}">
                          <a16:colId xmlns:a16="http://schemas.microsoft.com/office/drawing/2014/main" val="2064554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6667" r="-199432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1143" t="-6667" r="-100571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9432" t="-6667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6125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AES-128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4 (128-bit)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4</a:t>
                          </a:r>
                          <a:r>
                            <a:rPr lang="ko-KR" altLang="en-US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 </a:t>
                          </a:r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(128-bit)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10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977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AES-192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4 (128-bit)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6 (192-bit)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12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3923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AES-256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4 (128-bit)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8 (256-bit)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14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776511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250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33458-C944-7577-4612-C0BC2DDB7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Cipher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D4E4D96-CBDA-5FE9-08E1-6B51055226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Cipher</a:t>
                </a:r>
                <a:r>
                  <a:rPr kumimoji="1" lang="ko-KR" altLang="en-US" dirty="0"/>
                  <a:t>의 입력은 다음과 같다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:r>
                  <a:rPr kumimoji="1" lang="en-US" altLang="ko-KR" dirty="0"/>
                  <a:t>16</a:t>
                </a:r>
                <a:r>
                  <a:rPr kumimoji="1" lang="ko-KR" altLang="en-US" dirty="0"/>
                  <a:t> 바이트 입력 배열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ko-KR" altLang="en-US" dirty="0"/>
                  <a:t>라운드 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4(</m:t>
                    </m:r>
                    <m:sSub>
                      <m:sSubPr>
                        <m:ctrlP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 + 1)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워드 라운드 키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ko-KR" dirty="0"/>
              </a:p>
              <a:p>
                <a:r>
                  <a:rPr kumimoji="1"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Cipher</a:t>
                </a:r>
                <a:r>
                  <a:rPr kumimoji="1" lang="ko-KR" altLang="en-US" dirty="0"/>
                  <a:t>의 출력은 다음과 같다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:r>
                  <a:rPr kumimoji="1" lang="en-US" altLang="ko-KR" dirty="0"/>
                  <a:t>16</a:t>
                </a:r>
                <a:r>
                  <a:rPr kumimoji="1" lang="ko-KR" altLang="en-US" dirty="0"/>
                  <a:t>바이트 출력 배열</a:t>
                </a:r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kumimoji="1" lang="en-US" altLang="ko-KR" dirty="0"/>
              </a:p>
              <a:p>
                <a:r>
                  <a:rPr kumimoji="1" lang="en-US" altLang="ko-KR" dirty="0"/>
                  <a:t>Cipher</a:t>
                </a:r>
                <a:r>
                  <a:rPr kumimoji="1" lang="ko-KR" altLang="en-US" dirty="0"/>
                  <a:t>는 다음 네 가지 변환을 사용한다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:r>
                  <a:rPr kumimoji="1" lang="en-US" altLang="ko-KR" dirty="0" err="1"/>
                  <a:t>SubBytes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 err="1"/>
                  <a:t>ShiftRows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 err="1"/>
                  <a:t>Mixcolumns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 err="1"/>
                  <a:t>AddRoundKey</a:t>
                </a:r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D4E4D96-CBDA-5FE9-08E1-6B51055226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FB46C-A916-C39B-F97C-AC2FE2657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36CB8-3596-2528-3F40-4C5F5FBE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Cipher</a:t>
            </a:r>
            <a:endParaRPr kumimoji="1" lang="ko-KR" altLang="en-US" dirty="0"/>
          </a:p>
        </p:txBody>
      </p:sp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13D4F64E-68D4-8479-4664-92EB2DBED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615" y="568325"/>
            <a:ext cx="10473658" cy="560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23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B75D6-263B-D4BE-81F2-BB1F22D24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8AB42-ECBD-09FD-6EBE-E088D412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Cipher</a:t>
            </a:r>
            <a:endParaRPr kumimoji="1" lang="ko-KR" altLang="en-US" dirty="0"/>
          </a:p>
        </p:txBody>
      </p:sp>
      <p:pic>
        <p:nvPicPr>
          <p:cNvPr id="7" name="내용 개체 틀 6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1DDDB7D-2483-DBC4-688F-F7870F92D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2671" y="568325"/>
            <a:ext cx="4455546" cy="5608638"/>
          </a:xfrm>
        </p:spPr>
      </p:pic>
    </p:spTree>
    <p:extLst>
      <p:ext uri="{BB962C8B-B14F-4D97-AF65-F5344CB8AC3E}">
        <p14:creationId xmlns:p14="http://schemas.microsoft.com/office/powerpoint/2010/main" val="254869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64788-2A72-3296-8C82-893CE42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AddRoundKey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4FD6D27-E55C-41CA-E347-E48958B55B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AddRoundKey</m:t>
                    </m:r>
                  </m:oMath>
                </a14:m>
                <a:r>
                  <a:rPr kumimoji="1" lang="ko-KR" altLang="en-US" dirty="0"/>
                  <a:t>는 상태 배열</a:t>
                </a:r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ko-KR" altLang="en-US" dirty="0" err="1"/>
                  <a:t>에</a:t>
                </a:r>
                <a:r>
                  <a:rPr kumimoji="1" lang="ko-KR" altLang="en-US" dirty="0"/>
                  <a:t> 라운드 키</a:t>
                </a:r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ko-KR" altLang="en-US" dirty="0"/>
                  <a:t>을 적용하여 </a:t>
                </a:r>
                <a:r>
                  <a:rPr kumimoji="1" lang="en-US" altLang="ko-KR" dirty="0"/>
                  <a:t>XOR</a:t>
                </a:r>
                <a:r>
                  <a:rPr kumimoji="1" lang="ko-KR" altLang="en-US" dirty="0"/>
                  <a:t> 연산을 수행한다</a:t>
                </a:r>
                <a:r>
                  <a:rPr kumimoji="1" lang="en-US" altLang="ko-KR" dirty="0"/>
                  <a:t>.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4FD6D27-E55C-41CA-E347-E48958B55B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D036BA2F-9F2C-CA7B-7825-497B8A8E77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259471"/>
                  </p:ext>
                </p:extLst>
              </p:nvPr>
            </p:nvGraphicFramePr>
            <p:xfrm>
              <a:off x="1028699" y="1477108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D036BA2F-9F2C-CA7B-7825-497B8A8E77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259471"/>
                  </p:ext>
                </p:extLst>
              </p:nvPr>
            </p:nvGraphicFramePr>
            <p:xfrm>
              <a:off x="1028699" y="1477108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326" r="-3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326" r="-2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t="-2326" r="-1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2326" r="-2326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2326" r="-3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2326" r="-2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t="-102326" r="-1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102326" r="-232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7143" r="-3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07143" r="-2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t="-207143" r="-1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207143" r="-2326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00000" r="-3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300000" r="-2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t="-300000" r="-1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300000" r="-2326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E1208105-E064-DE95-B8D6-7EE84B729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7182263"/>
                  </p:ext>
                </p:extLst>
              </p:nvPr>
            </p:nvGraphicFramePr>
            <p:xfrm>
              <a:off x="4356577" y="1477108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E1208105-E064-DE95-B8D6-7EE84B729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7182263"/>
                  </p:ext>
                </p:extLst>
              </p:nvPr>
            </p:nvGraphicFramePr>
            <p:xfrm>
              <a:off x="4356577" y="1477108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326" t="-585" r="-300000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326" t="-585" r="-200000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7143" t="-585" r="-104762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t="-585" r="-2326" b="-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96DBCDC2-B38F-ED1B-303B-B867A89098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5261836"/>
                  </p:ext>
                </p:extLst>
              </p:nvPr>
            </p:nvGraphicFramePr>
            <p:xfrm>
              <a:off x="8031034" y="1477108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96DBCDC2-B38F-ED1B-303B-B867A89098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5261836"/>
                  </p:ext>
                </p:extLst>
              </p:nvPr>
            </p:nvGraphicFramePr>
            <p:xfrm>
              <a:off x="8031034" y="1477108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326" t="-2326" r="-3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2326" t="-2326" r="-2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7143" t="-2326" r="-10476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000" t="-2326" r="-2326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326" t="-102326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2326" t="-102326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7143" t="-102326" r="-1047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000" t="-102326" r="-232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326" t="-207143" r="-3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2326" t="-207143" r="-2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7143" t="-207143" r="-104762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000" t="-207143" r="-2326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326" t="-300000" r="-3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2326" t="-300000" r="-2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7143" t="-300000" r="-104762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000" t="-300000" r="-2326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6BB7A530-7138-91C0-5449-B3CC4BFDD7DB}"/>
              </a:ext>
            </a:extLst>
          </p:cNvPr>
          <p:cNvSpPr/>
          <p:nvPr/>
        </p:nvSpPr>
        <p:spPr>
          <a:xfrm>
            <a:off x="1573823" y="1477108"/>
            <a:ext cx="534876" cy="21600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EAFEE5-4F94-7E98-6EFF-7AFDE817EC46}"/>
              </a:ext>
            </a:extLst>
          </p:cNvPr>
          <p:cNvSpPr/>
          <p:nvPr/>
        </p:nvSpPr>
        <p:spPr>
          <a:xfrm>
            <a:off x="4901701" y="1477108"/>
            <a:ext cx="534876" cy="21600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463045-DBAB-9B93-4BB3-D3C61B3BCAD6}"/>
              </a:ext>
            </a:extLst>
          </p:cNvPr>
          <p:cNvSpPr/>
          <p:nvPr/>
        </p:nvSpPr>
        <p:spPr>
          <a:xfrm>
            <a:off x="8571034" y="1477108"/>
            <a:ext cx="534876" cy="21600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E3245E67-951D-8A3E-7D65-216C41A290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6341369"/>
                  </p:ext>
                </p:extLst>
              </p:nvPr>
            </p:nvGraphicFramePr>
            <p:xfrm>
              <a:off x="1573823" y="4001294"/>
              <a:ext cx="54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1884593518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33220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607391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448766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23511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E3245E67-951D-8A3E-7D65-216C41A290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6341369"/>
                  </p:ext>
                </p:extLst>
              </p:nvPr>
            </p:nvGraphicFramePr>
            <p:xfrm>
              <a:off x="1573823" y="4001294"/>
              <a:ext cx="54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1884593518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2326" r="-227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33220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102326" r="-227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607391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207143" r="-2273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448766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300000" r="-2273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23511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34E56038-DA43-D7F1-EC44-8ECB873F77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268961"/>
                  </p:ext>
                </p:extLst>
              </p:nvPr>
            </p:nvGraphicFramePr>
            <p:xfrm>
              <a:off x="4896577" y="4016963"/>
              <a:ext cx="54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908672751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4984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34E56038-DA43-D7F1-EC44-8ECB873F77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268961"/>
                  </p:ext>
                </p:extLst>
              </p:nvPr>
            </p:nvGraphicFramePr>
            <p:xfrm>
              <a:off x="4896577" y="4016963"/>
              <a:ext cx="54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908672751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273" t="-585" r="-2273" b="-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49846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288A4C-94BD-EB76-5197-F318AEF4215A}"/>
                  </a:ext>
                </a:extLst>
              </p:cNvPr>
              <p:cNvSpPr txBox="1"/>
              <p:nvPr/>
            </p:nvSpPr>
            <p:spPr>
              <a:xfrm>
                <a:off x="3338723" y="4942794"/>
                <a:ext cx="3109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288A4C-94BD-EB76-5197-F318AEF42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723" y="4942794"/>
                <a:ext cx="310983" cy="276999"/>
              </a:xfrm>
              <a:prstGeom prst="rect">
                <a:avLst/>
              </a:prstGeom>
              <a:blipFill>
                <a:blip r:embed="rId9"/>
                <a:stretch>
                  <a:fillRect l="-20000" r="-16000" b="-3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4618F810-0F9B-41EA-1CAA-FCBD3AB36B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4538841"/>
                  </p:ext>
                </p:extLst>
              </p:nvPr>
            </p:nvGraphicFramePr>
            <p:xfrm>
              <a:off x="8571034" y="4016963"/>
              <a:ext cx="54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123729287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15554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769459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158633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27490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4618F810-0F9B-41EA-1CAA-FCBD3AB36B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4538841"/>
                  </p:ext>
                </p:extLst>
              </p:nvPr>
            </p:nvGraphicFramePr>
            <p:xfrm>
              <a:off x="8571034" y="4016963"/>
              <a:ext cx="54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123729287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273" t="-2326" r="-227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15554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273" t="-102326" r="-227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769459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273" t="-207143" r="-2273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158633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273" t="-300000" r="-2273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27490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8CDE35-3CB4-6500-8C3F-551F7BC8FC7A}"/>
                  </a:ext>
                </a:extLst>
              </p:cNvPr>
              <p:cNvSpPr txBox="1"/>
              <p:nvPr/>
            </p:nvSpPr>
            <p:spPr>
              <a:xfrm>
                <a:off x="6876366" y="4942793"/>
                <a:ext cx="25487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8CDE35-3CB4-6500-8C3F-551F7BC8F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66" y="4942793"/>
                <a:ext cx="254878" cy="276999"/>
              </a:xfrm>
              <a:prstGeom prst="rect">
                <a:avLst/>
              </a:prstGeom>
              <a:blipFill>
                <a:blip r:embed="rId11"/>
                <a:stretch>
                  <a:fillRect l="-4762" r="-4762" b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64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4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01693-A5CE-8B69-A9E1-F66F3549D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5A20B-C16F-641D-85F1-3B5DE5CC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AddRoundKey</a:t>
            </a:r>
            <a:endParaRPr kumimoji="1" lang="ko-KR" altLang="en-US" dirty="0"/>
          </a:p>
        </p:txBody>
      </p:sp>
      <p:pic>
        <p:nvPicPr>
          <p:cNvPr id="12" name="내용 개체 틀 11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A7C5056-9ACC-6C82-3BA7-EAF6334DD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550" y="1202994"/>
            <a:ext cx="11761788" cy="4339300"/>
          </a:xfrm>
        </p:spPr>
      </p:pic>
    </p:spTree>
    <p:extLst>
      <p:ext uri="{BB962C8B-B14F-4D97-AF65-F5344CB8AC3E}">
        <p14:creationId xmlns:p14="http://schemas.microsoft.com/office/powerpoint/2010/main" val="1553611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B31A6-2736-6A68-A6FD-B76F7470F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SubBytes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6522183-1903-7927-A00F-C19AC82986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 err="1"/>
                  <a:t>SubBytes</a:t>
                </a:r>
                <a:r>
                  <a:rPr kumimoji="1" lang="ko-KR" altLang="en-US" dirty="0"/>
                  <a:t>는 상태 행렬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각 바이트를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Sbox</m:t>
                    </m:r>
                  </m:oMath>
                </a14:m>
                <a:r>
                  <a:rPr kumimoji="1" lang="ko-KR" altLang="en-US" dirty="0" err="1"/>
                  <a:t>라고</a:t>
                </a:r>
                <a:r>
                  <a:rPr kumimoji="1" lang="ko-KR" altLang="en-US" dirty="0"/>
                  <a:t> 불리는 치환 테이블에 독립적으로 적용하는 변환이다</a:t>
                </a:r>
                <a:r>
                  <a:rPr kumimoji="1" lang="en-US" altLang="ko-KR" dirty="0"/>
                  <a:t>.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6522183-1903-7927-A00F-C19AC82986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 r="-5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ED86D9CD-9E87-EE1E-A13E-3AC03AC936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1839115"/>
                  </p:ext>
                </p:extLst>
              </p:nvPr>
            </p:nvGraphicFramePr>
            <p:xfrm>
              <a:off x="2353003" y="307468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ED86D9CD-9E87-EE1E-A13E-3AC03AC936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1839115"/>
                  </p:ext>
                </p:extLst>
              </p:nvPr>
            </p:nvGraphicFramePr>
            <p:xfrm>
              <a:off x="2353003" y="307468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2326" r="-3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2326" r="-2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2326" r="-10476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326" r="-2326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102326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102326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102326" r="-1047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102326" r="-232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207143" r="-3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207143" r="-2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207143" r="-104762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07143" r="-2326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300000" r="-3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300000" r="-2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300000" r="-104762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00000" r="-2326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2A5CF037-A9BE-DAD3-A63D-27DE0987FD3C}"/>
              </a:ext>
            </a:extLst>
          </p:cNvPr>
          <p:cNvSpPr/>
          <p:nvPr/>
        </p:nvSpPr>
        <p:spPr>
          <a:xfrm>
            <a:off x="2898127" y="3613801"/>
            <a:ext cx="534876" cy="54087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5E31CA12-B9A8-B3B3-6AA8-B018C89CB8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5006516"/>
                  </p:ext>
                </p:extLst>
              </p:nvPr>
            </p:nvGraphicFramePr>
            <p:xfrm>
              <a:off x="7551807" y="307468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5E31CA12-B9A8-B3B3-6AA8-B018C89CB8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5006516"/>
                  </p:ext>
                </p:extLst>
              </p:nvPr>
            </p:nvGraphicFramePr>
            <p:xfrm>
              <a:off x="7551807" y="307468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2326" r="-3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2326" r="-2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2326" r="-10714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2326" r="-465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102326" r="-3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102326" r="-2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102326" r="-10714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102326" r="-465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207143" r="-3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207143" r="-2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207143" r="-107143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207143" r="-4651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300000" r="-3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300000" r="-2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300000" r="-107143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300000" r="-4651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E09F0E81-56C7-1E1F-98BC-C3167F1698A3}"/>
              </a:ext>
            </a:extLst>
          </p:cNvPr>
          <p:cNvSpPr/>
          <p:nvPr/>
        </p:nvSpPr>
        <p:spPr>
          <a:xfrm>
            <a:off x="8091807" y="3615559"/>
            <a:ext cx="534876" cy="53912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157CC82-5D69-308B-7724-7ABC37351FD0}"/>
                  </a:ext>
                </a:extLst>
              </p:cNvPr>
              <p:cNvSpPr/>
              <p:nvPr/>
            </p:nvSpPr>
            <p:spPr>
              <a:xfrm>
                <a:off x="5487806" y="3338179"/>
                <a:ext cx="1080000" cy="109212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ko-KR" alt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kumimoji="1" lang="en-US" altLang="ko-KR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SBox</m:t>
                      </m:r>
                    </m:oMath>
                  </m:oMathPara>
                </a14:m>
                <a:endParaRPr kumimoji="1"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157CC82-5D69-308B-7724-7ABC37351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806" y="3338179"/>
                <a:ext cx="1080000" cy="10921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6CD7D75-E8FF-A296-ACBC-99CADB011826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3433003" y="3884240"/>
            <a:ext cx="2054803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11061AE-39DD-71E8-B621-8206FA6083F9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6567806" y="3884240"/>
            <a:ext cx="1524001" cy="8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72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069E0845-5750-963C-F05E-AA45CCB26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944" y="985044"/>
            <a:ext cx="10287000" cy="47752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2122794-41F5-5012-A63C-38C01EECF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SubBytes</a:t>
            </a:r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058D4F-21DC-37CA-F3A1-51AC86FF1DF3}"/>
              </a:ext>
            </a:extLst>
          </p:cNvPr>
          <p:cNvSpPr/>
          <p:nvPr/>
        </p:nvSpPr>
        <p:spPr>
          <a:xfrm>
            <a:off x="1531781" y="2957601"/>
            <a:ext cx="360080" cy="36412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95205A-254D-ED1F-36B8-4C955D63D2B9}"/>
              </a:ext>
            </a:extLst>
          </p:cNvPr>
          <p:cNvSpPr/>
          <p:nvPr/>
        </p:nvSpPr>
        <p:spPr>
          <a:xfrm>
            <a:off x="3754720" y="1425319"/>
            <a:ext cx="360080" cy="36412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1C55D6-7E52-6D94-9411-7E74EAA40C9B}"/>
              </a:ext>
            </a:extLst>
          </p:cNvPr>
          <p:cNvSpPr/>
          <p:nvPr/>
        </p:nvSpPr>
        <p:spPr>
          <a:xfrm>
            <a:off x="3712985" y="2906355"/>
            <a:ext cx="443549" cy="44852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F42510A-C8B0-713D-2B2A-3A91F71640CC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1891861" y="3130618"/>
            <a:ext cx="1821124" cy="904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DE6C97B-6A19-AE86-190F-D4BFBF442AD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934760" y="1789440"/>
            <a:ext cx="0" cy="111691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92C4AD-CF23-5CEF-DBE7-D8C3D37F3155}"/>
                  </a:ext>
                </a:extLst>
              </p:cNvPr>
              <p:cNvSpPr txBox="1"/>
              <p:nvPr/>
            </p:nvSpPr>
            <p:spPr>
              <a:xfrm>
                <a:off x="1944117" y="5759387"/>
                <a:ext cx="8292656" cy="792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ko-KR" altLang="en-US" sz="1600" b="1" dirty="0">
                    <a:ea typeface="NanumGothic" panose="020D0604000000000000" pitchFamily="34" charset="-127"/>
                  </a:rPr>
                  <a:t>위 사진은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sz="1600" b="1" i="0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Sbox</m:t>
                    </m:r>
                  </m:oMath>
                </a14:m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테이블을 나타낸다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𝒙</m:t>
                    </m:r>
                  </m:oMath>
                </a14:m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는 입력 바이트 상위 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4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비트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𝒚</m:t>
                    </m:r>
                  </m:oMath>
                </a14:m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는 하위 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4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비트를 나타낸다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예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sz="1600" b="1" i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Sbox</a:t>
                </a:r>
                <a:r>
                  <a:rPr kumimoji="1" lang="en-US" altLang="ko-KR" sz="1600" b="1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kumimoji="1" lang="en-US" altLang="ko-KR" sz="1600" b="1" i="0" dirty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0x53</a:t>
                </a:r>
                <a:r>
                  <a:rPr kumimoji="1" lang="en-US" altLang="ko-KR" sz="1600" b="1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:r>
                  <a:rPr kumimoji="1" lang="en-US" altLang="ko-KR" sz="1600" b="1" i="0" dirty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0xed</a:t>
                </a:r>
                <a:endParaRPr kumimoji="1" lang="en-US" altLang="ko-KR" sz="1600" b="1" dirty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92C4AD-CF23-5CEF-DBE7-D8C3D37F3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117" y="5759387"/>
                <a:ext cx="8292656" cy="792205"/>
              </a:xfrm>
              <a:prstGeom prst="rect">
                <a:avLst/>
              </a:prstGeom>
              <a:blipFill>
                <a:blip r:embed="rId3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13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7C6C6-FD8C-6AA1-122D-CECED2A9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023474-FF07-ECE3-209F-86ABA272A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정의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상태 배열 정의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바이트 간 연산 정의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덧셈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곱셈</a:t>
            </a:r>
            <a:endParaRPr kumimoji="1" lang="en-US" altLang="ko-KR" dirty="0"/>
          </a:p>
          <a:p>
            <a:r>
              <a:rPr kumimoji="1" lang="en-US" altLang="ko-KR" dirty="0"/>
              <a:t>AES</a:t>
            </a:r>
            <a:r>
              <a:rPr kumimoji="1" lang="ko-KR" altLang="en-US" dirty="0"/>
              <a:t> 규격</a:t>
            </a:r>
            <a:r>
              <a:rPr kumimoji="1" lang="en-US" altLang="ko-KR" dirty="0"/>
              <a:t> </a:t>
            </a:r>
            <a:r>
              <a:rPr kumimoji="1" lang="ko-KR" altLang="en-US" dirty="0"/>
              <a:t>및 코드 소개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Cipher</a:t>
            </a:r>
          </a:p>
          <a:p>
            <a:pPr lvl="1"/>
            <a:r>
              <a:rPr kumimoji="1" lang="en-US" altLang="ko-KR" dirty="0" err="1"/>
              <a:t>InvCipher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KeyExpansion</a:t>
            </a:r>
            <a:endParaRPr kumimoji="1" lang="en-US" altLang="ko-KR" dirty="0"/>
          </a:p>
          <a:p>
            <a:r>
              <a:rPr kumimoji="1" lang="en-US" altLang="ko-KR" dirty="0"/>
              <a:t>AES Instruction Set</a:t>
            </a:r>
          </a:p>
          <a:p>
            <a:pPr lvl="1"/>
            <a:r>
              <a:rPr kumimoji="1" lang="en-US" altLang="ko-KR" dirty="0"/>
              <a:t>AESNI</a:t>
            </a:r>
          </a:p>
          <a:p>
            <a:pPr lvl="1"/>
            <a:r>
              <a:rPr kumimoji="1" lang="en-US" altLang="ko-KR" dirty="0"/>
              <a:t>NEON</a:t>
            </a:r>
          </a:p>
        </p:txBody>
      </p:sp>
    </p:spTree>
    <p:extLst>
      <p:ext uri="{BB962C8B-B14F-4D97-AF65-F5344CB8AC3E}">
        <p14:creationId xmlns:p14="http://schemas.microsoft.com/office/powerpoint/2010/main" val="99917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C586C-5C82-3B48-6F89-FEF357332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0CDCA-DBD0-B5BE-EFBE-C8DAFD339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SubBytes</a:t>
            </a:r>
            <a:endParaRPr kumimoji="1" lang="ko-KR" altLang="en-US" dirty="0"/>
          </a:p>
        </p:txBody>
      </p:sp>
      <p:pic>
        <p:nvPicPr>
          <p:cNvPr id="10" name="내용 개체 틀 9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91DD961-5700-861C-B4C0-7A68494A7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390" y="568325"/>
            <a:ext cx="9100108" cy="5608638"/>
          </a:xfrm>
        </p:spPr>
      </p:pic>
    </p:spTree>
    <p:extLst>
      <p:ext uri="{BB962C8B-B14F-4D97-AF65-F5344CB8AC3E}">
        <p14:creationId xmlns:p14="http://schemas.microsoft.com/office/powerpoint/2010/main" val="4164264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7AB63-B624-4052-82D8-A58E1FA69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9CB0B-119D-D265-EDF2-4DD8B544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SubBytes</a:t>
            </a:r>
            <a:endParaRPr kumimoji="1" lang="ko-KR" altLang="en-US" dirty="0"/>
          </a:p>
        </p:txBody>
      </p:sp>
      <p:pic>
        <p:nvPicPr>
          <p:cNvPr id="6" name="내용 개체 틀 5" descr="스크린샷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2DE74C8-9CDC-B1E8-EC6D-BA4D3C141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" y="595162"/>
            <a:ext cx="11761788" cy="5554964"/>
          </a:xfrm>
        </p:spPr>
      </p:pic>
    </p:spTree>
    <p:extLst>
      <p:ext uri="{BB962C8B-B14F-4D97-AF65-F5344CB8AC3E}">
        <p14:creationId xmlns:p14="http://schemas.microsoft.com/office/powerpoint/2010/main" val="426061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표 33">
                <a:extLst>
                  <a:ext uri="{FF2B5EF4-FFF2-40B4-BE49-F238E27FC236}">
                    <a16:creationId xmlns:a16="http://schemas.microsoft.com/office/drawing/2014/main" id="{7D23A01F-D433-7B02-F4BC-35CCCE25F0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1419426"/>
                  </p:ext>
                </p:extLst>
              </p:nvPr>
            </p:nvGraphicFramePr>
            <p:xfrm>
              <a:off x="8140386" y="3176135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표 33">
                <a:extLst>
                  <a:ext uri="{FF2B5EF4-FFF2-40B4-BE49-F238E27FC236}">
                    <a16:creationId xmlns:a16="http://schemas.microsoft.com/office/drawing/2014/main" id="{7D23A01F-D433-7B02-F4BC-35CCCE25F0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1419426"/>
                  </p:ext>
                </p:extLst>
              </p:nvPr>
            </p:nvGraphicFramePr>
            <p:xfrm>
              <a:off x="8140386" y="3176135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326" r="-3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2326" r="-2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2326" r="-1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000" t="-2326" r="-2326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2326" r="-3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102326" r="-2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102326" r="-1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000" t="-102326" r="-232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7143" r="-3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207143" r="-2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207143" r="-1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000" t="-207143" r="-2326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00000" r="-3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300000" r="-2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300000" r="-1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000" t="-300000" r="-2326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1E5AC1E2-5870-4B24-7981-791F17483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ShiftRows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AA61C2-0970-88FF-532E-7635447B36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ShiftRows</m:t>
                    </m:r>
                  </m:oMath>
                </a14:m>
                <a:r>
                  <a:rPr kumimoji="1" lang="ko-KR" altLang="en-US" dirty="0"/>
                  <a:t>는 상태 배열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ko-KR" altLang="en-US" dirty="0"/>
                  <a:t> 마지막 세 행에 속한 바이트가 순환 이동하는 변환이다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각 행은 인덱스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ko-KR" altLang="en-US" dirty="0"/>
                  <a:t> 만큼 왼쪽으로 이동하며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밀려난 바이트는 행의 오른쪽 끝으로 순환한다</a:t>
                </a:r>
                <a:r>
                  <a:rPr kumimoji="1" lang="en-US" altLang="ko-KR" dirty="0"/>
                  <a:t>.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AA61C2-0970-88FF-532E-7635447B36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7" r="-16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588AE1A2-90A9-A9F1-AD38-A4F78CE50A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5463249"/>
                  </p:ext>
                </p:extLst>
              </p:nvPr>
            </p:nvGraphicFramePr>
            <p:xfrm>
              <a:off x="1596905" y="3165625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588AE1A2-90A9-A9F1-AD38-A4F78CE50A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5463249"/>
                  </p:ext>
                </p:extLst>
              </p:nvPr>
            </p:nvGraphicFramePr>
            <p:xfrm>
              <a:off x="1596905" y="3165625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2326" r="-3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2326" r="-2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2326" r="-10714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2326" r="-465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102326" r="-3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102326" r="-2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102326" r="-10714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102326" r="-465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207143" r="-3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207143" r="-2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207143" r="-107143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207143" r="-4651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300000" r="-3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300000" r="-2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300000" r="-107143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300000" r="-4651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5662FABB-B897-090B-C58B-A72E39B2C075}"/>
              </a:ext>
            </a:extLst>
          </p:cNvPr>
          <p:cNvSpPr/>
          <p:nvPr/>
        </p:nvSpPr>
        <p:spPr>
          <a:xfrm>
            <a:off x="1596905" y="4243059"/>
            <a:ext cx="2160000" cy="54087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0FCA4B-CFAC-A516-6634-437498FD4FEE}"/>
              </a:ext>
            </a:extLst>
          </p:cNvPr>
          <p:cNvSpPr/>
          <p:nvPr/>
        </p:nvSpPr>
        <p:spPr>
          <a:xfrm>
            <a:off x="8140386" y="4256135"/>
            <a:ext cx="2160000" cy="54087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표 34">
                <a:extLst>
                  <a:ext uri="{FF2B5EF4-FFF2-40B4-BE49-F238E27FC236}">
                    <a16:creationId xmlns:a16="http://schemas.microsoft.com/office/drawing/2014/main" id="{62ECEF94-D80A-6242-3097-BBA873442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237378"/>
                  </p:ext>
                </p:extLst>
              </p:nvPr>
            </p:nvGraphicFramePr>
            <p:xfrm>
              <a:off x="4899601" y="3857778"/>
              <a:ext cx="2160000" cy="54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2249712342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537886503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26169457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79666985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0768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표 34">
                <a:extLst>
                  <a:ext uri="{FF2B5EF4-FFF2-40B4-BE49-F238E27FC236}">
                    <a16:creationId xmlns:a16="http://schemas.microsoft.com/office/drawing/2014/main" id="{62ECEF94-D80A-6242-3097-BBA873442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237378"/>
                  </p:ext>
                </p:extLst>
              </p:nvPr>
            </p:nvGraphicFramePr>
            <p:xfrm>
              <a:off x="4899601" y="3857778"/>
              <a:ext cx="2160000" cy="54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2249712342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537886503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26169457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79666985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326" t="-2273" r="-302326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2326" t="-2273" r="-202326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7143" t="-2273" r="-107143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0000" t="-2273" r="-4651" b="-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0768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A216A6-ED34-932A-D028-29D933410C65}"/>
              </a:ext>
            </a:extLst>
          </p:cNvPr>
          <p:cNvSpPr/>
          <p:nvPr/>
        </p:nvSpPr>
        <p:spPr>
          <a:xfrm>
            <a:off x="4899601" y="3856899"/>
            <a:ext cx="1080000" cy="54087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CEE8A1D9-A545-F9A4-E747-8727E7E3E38C}"/>
              </a:ext>
            </a:extLst>
          </p:cNvPr>
          <p:cNvCxnSpPr>
            <a:cxnSpLocks/>
            <a:stCxn id="36" idx="1"/>
            <a:endCxn id="35" idx="3"/>
          </p:cNvCxnSpPr>
          <p:nvPr/>
        </p:nvCxnSpPr>
        <p:spPr>
          <a:xfrm rot="10800000" flipH="1" flipV="1">
            <a:off x="4899601" y="4127338"/>
            <a:ext cx="2160000" cy="439"/>
          </a:xfrm>
          <a:prstGeom prst="bentConnector5">
            <a:avLst>
              <a:gd name="adj1" fmla="val -10583"/>
              <a:gd name="adj2" fmla="val 113676310"/>
              <a:gd name="adj3" fmla="val 110583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32390BD-8B62-9894-B219-8BE66DA3E892}"/>
                  </a:ext>
                </a:extLst>
              </p:cNvPr>
              <p:cNvSpPr txBox="1"/>
              <p:nvPr/>
            </p:nvSpPr>
            <p:spPr>
              <a:xfrm>
                <a:off x="4400687" y="3431524"/>
                <a:ext cx="30959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𝒓</m:t>
                    </m:r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=</m:t>
                    </m:r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𝟐</m:t>
                    </m:r>
                  </m:oMath>
                </a14:m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이므로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왼쪽으로 두 칸 순환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32390BD-8B62-9894-B219-8BE66DA3E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687" y="3431524"/>
                <a:ext cx="3095912" cy="338554"/>
              </a:xfrm>
              <a:prstGeom prst="rect">
                <a:avLst/>
              </a:prstGeom>
              <a:blipFill>
                <a:blip r:embed="rId6"/>
                <a:stretch>
                  <a:fillRect t="-7407" r="-408"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00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6" grpId="0" animBg="1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542D5-949F-2C03-DBC2-0DB8139BB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69566-7444-9FD7-AFDF-398A6B2F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ShiftRows</a:t>
            </a:r>
            <a:endParaRPr kumimoji="1" lang="ko-KR" altLang="en-US" dirty="0"/>
          </a:p>
        </p:txBody>
      </p:sp>
      <p:pic>
        <p:nvPicPr>
          <p:cNvPr id="6" name="내용 개체 틀 5" descr="텍스트, 스크린샷, 폰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D28DF28-1F12-A745-E851-9C4096498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1634" y="568325"/>
            <a:ext cx="5857619" cy="5608638"/>
          </a:xfrm>
        </p:spPr>
      </p:pic>
    </p:spTree>
    <p:extLst>
      <p:ext uri="{BB962C8B-B14F-4D97-AF65-F5344CB8AC3E}">
        <p14:creationId xmlns:p14="http://schemas.microsoft.com/office/powerpoint/2010/main" val="3206895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E5605-6631-9BEF-4EB8-4C138429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MixColumns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1BF1667-57AF-2820-BFBC-3BAB3D1318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MixColumns</m:t>
                    </m:r>
                  </m:oMath>
                </a14:m>
                <a:r>
                  <a:rPr kumimoji="1" lang="ko-KR" altLang="en-US" dirty="0"/>
                  <a:t>는 상태 행렬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ko-KR" altLang="en-US" dirty="0"/>
                  <a:t> 각 열을 고정된 행렬과 곱하는 변환이다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고정 행렬은</a:t>
                </a:r>
                <a14:m>
                  <m:oMath xmlns:m="http://schemas.openxmlformats.org/officeDocument/2006/math">
                    <m:r>
                      <a:rPr kumimoji="1" lang="ko-KR" altLang="en-US" b="1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02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03</m:t>
                            </m:r>
                          </m:e>
                        </m:eqArr>
                        <m:r>
                          <m:rPr>
                            <m:nor/>
                          </m:rPr>
                          <a:rPr lang="en-US" altLang="ko-KR" b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m:t>  </m:t>
                        </m:r>
                        <m:eqArr>
                          <m:eqArr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3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02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01</m:t>
                            </m:r>
                          </m:e>
                        </m:eqArr>
                        <m:r>
                          <m:rPr>
                            <m:nor/>
                          </m:rPr>
                          <a:rPr kumimoji="1" lang="en-US" altLang="ko-KR" b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m:t>  </m:t>
                        </m:r>
                        <m:eqArr>
                          <m:eqArrPr>
                            <m:ctrlPr>
                              <a:rPr kumimoji="1" lang="en-US" altLang="ko-KR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03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02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01</m:t>
                            </m:r>
                          </m:e>
                        </m:eqArr>
                        <m:r>
                          <m:rPr>
                            <m:nor/>
                          </m:rPr>
                          <a:rPr kumimoji="1" lang="en-US" altLang="ko-KR" b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m:t>  </m:t>
                        </m:r>
                        <m:eqArr>
                          <m:eqArrPr>
                            <m:ctrlPr>
                              <a:rPr kumimoji="1" lang="en-US" altLang="ko-KR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03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02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이다</a:t>
                </a:r>
                <a:r>
                  <a:rPr kumimoji="1" lang="en-US" altLang="ko-KR" dirty="0"/>
                  <a:t>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1BF1667-57AF-2820-BFBC-3BAB3D1318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D95ECE08-8231-50F8-C857-019997106F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9023611"/>
                  </p:ext>
                </p:extLst>
              </p:nvPr>
            </p:nvGraphicFramePr>
            <p:xfrm>
              <a:off x="1100288" y="4016963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D95ECE08-8231-50F8-C857-019997106F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9023611"/>
                  </p:ext>
                </p:extLst>
              </p:nvPr>
            </p:nvGraphicFramePr>
            <p:xfrm>
              <a:off x="1100288" y="4016963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2326" r="-3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2326" r="-2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2326" r="-10476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326" r="-2326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102326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102326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102326" r="-1047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102326" r="-232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207143" r="-3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207143" r="-2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207143" r="-104762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07143" r="-2326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300000" r="-3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300000" r="-2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300000" r="-104762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00000" r="-2326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3874FABA-46F8-31E0-DFCF-9F2B044EC7F5}"/>
              </a:ext>
            </a:extLst>
          </p:cNvPr>
          <p:cNvSpPr/>
          <p:nvPr/>
        </p:nvSpPr>
        <p:spPr>
          <a:xfrm rot="16200000">
            <a:off x="829849" y="4826523"/>
            <a:ext cx="2160000" cy="54087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CEDA340D-708A-3091-1470-4AB8B96AF1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0850879"/>
                  </p:ext>
                </p:extLst>
              </p:nvPr>
            </p:nvGraphicFramePr>
            <p:xfrm>
              <a:off x="9077257" y="4016962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CEDA340D-708A-3091-1470-4AB8B96AF1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0850879"/>
                  </p:ext>
                </p:extLst>
              </p:nvPr>
            </p:nvGraphicFramePr>
            <p:xfrm>
              <a:off x="9077257" y="4016962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326" r="-3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326" r="-2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4762" t="-2326" r="-10714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7674" t="-2326" r="-465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2326" r="-3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2326" r="-2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4762" t="-102326" r="-10714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7674" t="-102326" r="-465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7143" r="-3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07143" r="-2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4762" t="-207143" r="-107143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7674" t="-207143" r="-4651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00000" r="-3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300000" r="-2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4762" t="-300000" r="-107143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7674" t="-300000" r="-4651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E1953318-7E1C-E161-4062-DB7D491BE38D}"/>
              </a:ext>
            </a:extLst>
          </p:cNvPr>
          <p:cNvSpPr/>
          <p:nvPr/>
        </p:nvSpPr>
        <p:spPr>
          <a:xfrm rot="16200000">
            <a:off x="8806817" y="4826523"/>
            <a:ext cx="2160000" cy="54087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EBB18B-7363-CD00-1C43-59489206ED71}"/>
                  </a:ext>
                </a:extLst>
              </p:cNvPr>
              <p:cNvSpPr txBox="1"/>
              <p:nvPr/>
            </p:nvSpPr>
            <p:spPr>
              <a:xfrm>
                <a:off x="3677261" y="4472464"/>
                <a:ext cx="4298356" cy="1347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 i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 i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 i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a:rPr kumimoji="1" lang="en-US" altLang="ko-KR" b="0" i="1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3</m:t>
                              </m:r>
                            </m:e>
                          </m:eqAr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 i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 i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3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01</m:t>
                              </m:r>
                            </m:e>
                          </m:eqAr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kumimoji="1" lang="en-US" altLang="ko-KR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a:rPr kumimoji="1" lang="en-US" altLang="ko-KR" b="0" i="1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3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01</m:t>
                              </m:r>
                            </m:e>
                          </m:eqAr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kumimoji="1" lang="en-US" altLang="ko-KR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a:rPr kumimoji="1" lang="en-US" altLang="ko-KR" b="0" i="1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3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02</m:t>
                              </m:r>
                            </m:e>
                          </m:eqAr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  <a:cs typeface="Consolas" panose="020B0609020204030204" pitchFamily="49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cs typeface="Consolas" panose="020B0609020204030204" pitchFamily="49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0,1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3,1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  <a:cs typeface="Consolas" panose="020B0609020204030204" pitchFamily="49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cs typeface="Consolas" panose="020B0609020204030204" pitchFamily="49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0,1</m:t>
                                  </m:r>
                                </m:sub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1,1</m:t>
                                  </m:r>
                                </m:sub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2,1</m:t>
                                  </m:r>
                                </m:sub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3,1</m:t>
                                  </m:r>
                                </m:sub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kumimoji="1" lang="ko-KR" altLang="en-US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EBB18B-7363-CD00-1C43-59489206E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261" y="4472464"/>
                <a:ext cx="4298356" cy="13474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EB1044D1-E1E1-11D9-2203-65D50DB87544}"/>
              </a:ext>
            </a:extLst>
          </p:cNvPr>
          <p:cNvCxnSpPr>
            <a:cxnSpLocks/>
            <a:stCxn id="5" idx="3"/>
            <a:endCxn id="24" idx="0"/>
          </p:cNvCxnSpPr>
          <p:nvPr/>
        </p:nvCxnSpPr>
        <p:spPr>
          <a:xfrm rot="16200000" flipH="1">
            <a:off x="4065413" y="1861399"/>
            <a:ext cx="542430" cy="4853559"/>
          </a:xfrm>
          <a:prstGeom prst="bentConnector3">
            <a:avLst>
              <a:gd name="adj1" fmla="val -50652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11778B9-C335-CE5A-4D65-B33949D8F461}"/>
              </a:ext>
            </a:extLst>
          </p:cNvPr>
          <p:cNvSpPr/>
          <p:nvPr/>
        </p:nvSpPr>
        <p:spPr>
          <a:xfrm>
            <a:off x="6453352" y="4559393"/>
            <a:ext cx="620111" cy="118976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6718206-2FEB-EB89-FC55-0BF3797A8423}"/>
              </a:ext>
            </a:extLst>
          </p:cNvPr>
          <p:cNvSpPr/>
          <p:nvPr/>
        </p:nvSpPr>
        <p:spPr>
          <a:xfrm>
            <a:off x="7212524" y="4502079"/>
            <a:ext cx="620111" cy="118976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3C1D328-348B-C927-E937-4DBA5300DF0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870514" y="5096963"/>
            <a:ext cx="174586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26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6E867-67E1-05F6-E61B-8B93792A1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7A60B-770F-B0B6-EDB7-912F8190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MixColumns</a:t>
            </a:r>
            <a:endParaRPr kumimoji="1" lang="ko-KR" altLang="en-US" dirty="0"/>
          </a:p>
        </p:txBody>
      </p:sp>
      <p:pic>
        <p:nvPicPr>
          <p:cNvPr id="11" name="내용 개체 틀 10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11D943-ED2F-98FB-2C1E-BE0173978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191" y="568325"/>
            <a:ext cx="10272505" cy="5608638"/>
          </a:xfrm>
        </p:spPr>
      </p:pic>
    </p:spTree>
    <p:extLst>
      <p:ext uri="{BB962C8B-B14F-4D97-AF65-F5344CB8AC3E}">
        <p14:creationId xmlns:p14="http://schemas.microsoft.com/office/powerpoint/2010/main" val="2891247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91E24-6E33-F1E9-26BF-357A8C874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33B42-F3FE-18F1-E6BA-A25311AE2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MixColumns</a:t>
            </a:r>
            <a:endParaRPr kumimoji="1" lang="ko-KR" altLang="en-US" dirty="0"/>
          </a:p>
        </p:txBody>
      </p:sp>
      <p:pic>
        <p:nvPicPr>
          <p:cNvPr id="6" name="내용 개체 틀 5" descr="스크린샷, 텍스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0734BD7-0D28-0934-8C15-91E67D3A6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" y="1592779"/>
            <a:ext cx="11761788" cy="3559729"/>
          </a:xfrm>
        </p:spPr>
      </p:pic>
    </p:spTree>
    <p:extLst>
      <p:ext uri="{BB962C8B-B14F-4D97-AF65-F5344CB8AC3E}">
        <p14:creationId xmlns:p14="http://schemas.microsoft.com/office/powerpoint/2010/main" val="401552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74605-2D97-89EE-E696-B7AB938C6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02132-E1C2-36FF-8CBA-B80AE1FA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MixColumns</a:t>
            </a:r>
            <a:endParaRPr kumimoji="1" lang="ko-KR" altLang="en-US" dirty="0"/>
          </a:p>
        </p:txBody>
      </p:sp>
      <p:pic>
        <p:nvPicPr>
          <p:cNvPr id="7" name="내용 개체 틀 6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7F59210-B7F5-3AC8-25DB-91C83A686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244" y="1137444"/>
            <a:ext cx="11328400" cy="4470400"/>
          </a:xfrm>
        </p:spPr>
      </p:pic>
    </p:spTree>
    <p:extLst>
      <p:ext uri="{BB962C8B-B14F-4D97-AF65-F5344CB8AC3E}">
        <p14:creationId xmlns:p14="http://schemas.microsoft.com/office/powerpoint/2010/main" val="741987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CB653-CAD3-22B0-055E-6261A3EA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InvCipher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B42366-D384-664E-2EA6-4ADD6553D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InvCipher</a:t>
            </a:r>
            <a:r>
              <a:rPr kumimoji="1" lang="ko-KR" altLang="en-US" dirty="0"/>
              <a:t>는 </a:t>
            </a:r>
            <a:r>
              <a:rPr kumimoji="1"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Cipher</a:t>
            </a:r>
            <a:r>
              <a:rPr kumimoji="1" lang="ko-KR" altLang="en-US" dirty="0"/>
              <a:t> 변환을 역순으로 실행한다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InvCipher</a:t>
            </a:r>
            <a:r>
              <a:rPr kumimoji="1" lang="ko-KR" altLang="en-US" dirty="0"/>
              <a:t>는 다음 함수를 포함한다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InvSubBytes</a:t>
            </a:r>
            <a:endParaRPr kumimoji="1" lang="en-US" altLang="ko-K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kumimoji="1" lang="en-US" altLang="ko-K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InvShiftrows</a:t>
            </a:r>
            <a:endParaRPr kumimoji="1" lang="en-US" altLang="ko-K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kumimoji="1" lang="en-US" altLang="ko-K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InvMixColunms</a:t>
            </a:r>
            <a:endParaRPr kumimoji="1" lang="en-US" altLang="ko-K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kumimoji="1" lang="en-US" altLang="ko-K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AddRoundKey</a:t>
            </a:r>
            <a:endParaRPr kumimoji="1" lang="en-US" altLang="ko-K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71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06049-8F9D-5A8B-DED7-6DD79DECE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44CC8-F5BA-1711-C7E7-A24A6F6A6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InvCipher</a:t>
            </a:r>
            <a:endParaRPr kumimoji="1"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BBA59C5-B4E6-D736-726E-33B466E88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760" y="568325"/>
            <a:ext cx="10519368" cy="560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97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F563F-3B5B-112B-CCAE-3D33F9EA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상태 배열 정의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BDFDF53-6D37-5C40-9559-040FF29A53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AES</a:t>
                </a:r>
                <a:r>
                  <a:rPr kumimoji="1" lang="ko-KR" altLang="en-US" dirty="0"/>
                  <a:t> 블록 암호는 상태</a:t>
                </a:r>
                <a:r>
                  <a:rPr kumimoji="1" lang="en-US" altLang="ko-KR" dirty="0"/>
                  <a:t>(state)</a:t>
                </a:r>
                <a:r>
                  <a:rPr kumimoji="1" lang="ko-KR" altLang="en-US" dirty="0"/>
                  <a:t> 배열이라고 하는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kumimoji="1" lang="ko-KR" altLang="en-US" dirty="0"/>
                  <a:t> 크기의 </a:t>
                </a:r>
                <a:r>
                  <a:rPr kumimoji="1" lang="en-US" altLang="ko-KR" dirty="0"/>
                  <a:t>2</a:t>
                </a:r>
                <a:r>
                  <a:rPr kumimoji="1" lang="ko-KR" altLang="en-US" dirty="0"/>
                  <a:t>차원 바이트 배열을 다룬다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여기서는 상태 배열을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kumimoji="1" lang="ko-KR" altLang="en-US" dirty="0"/>
                  <a:t>로 표현한다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kumimoji="1" lang="ko-KR" altLang="en-US" dirty="0"/>
                  <a:t>는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kumimoji="1" lang="ko-KR" altLang="en-US" dirty="0"/>
                  <a:t>의 </a:t>
                </a:r>
                <a14:m>
                  <m:oMath xmlns:m="http://schemas.openxmlformats.org/officeDocument/2006/math"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kumimoji="1" lang="ko-KR" altLang="en-US" dirty="0"/>
                  <a:t> 번째 행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kumimoji="1" lang="ko-KR" altLang="en-US" dirty="0"/>
                  <a:t> 번째 열 바이트를 의미한다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ko-KR" altLang="en-US" dirty="0"/>
                  <a:t>는 </a:t>
                </a:r>
                <a14:m>
                  <m:oMath xmlns:m="http://schemas.openxmlformats.org/officeDocument/2006/math"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kumimoji="1" lang="ko-KR" altLang="en-US" dirty="0"/>
                  <a:t>의 </a:t>
                </a:r>
                <a14:m>
                  <m:oMath xmlns:m="http://schemas.openxmlformats.org/officeDocument/2006/math"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kumimoji="1" lang="ko-KR" altLang="en-US" dirty="0"/>
                  <a:t> 번째 열을 워드</a:t>
                </a:r>
                <a:r>
                  <a:rPr kumimoji="1" lang="en-US" altLang="ko-KR" dirty="0"/>
                  <a:t>(4</a:t>
                </a:r>
                <a:r>
                  <a:rPr kumimoji="1" lang="ko-KR" altLang="en-US" dirty="0"/>
                  <a:t> 바이트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로 표현한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것으로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ko-KR" altLang="en-US" dirty="0"/>
                  <a:t>로 표현할 수 있다</a:t>
                </a:r>
                <a:r>
                  <a:rPr kumimoji="1" lang="en-US" altLang="ko-KR" dirty="0"/>
                  <a:t>.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BDFDF53-6D37-5C40-9559-040FF29A5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 r="-2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7C5621D6-037E-4E9B-2AD1-60EA8EDB53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5695689"/>
                  </p:ext>
                </p:extLst>
              </p:nvPr>
            </p:nvGraphicFramePr>
            <p:xfrm>
              <a:off x="3329026" y="342900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7C5621D6-037E-4E9B-2AD1-60EA8EDB53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5695689"/>
                  </p:ext>
                </p:extLst>
              </p:nvPr>
            </p:nvGraphicFramePr>
            <p:xfrm>
              <a:off x="3329026" y="342900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2326" r="-3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2326" r="-2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2326" r="-10476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326" r="-2326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102326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102326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102326" r="-1047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102326" r="-232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207143" r="-3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207143" r="-2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207143" r="-104762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07143" r="-2326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300000" r="-3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300000" r="-2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300000" r="-104762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00000" r="-2326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9B7B24-5235-1524-978D-21F93204952F}"/>
                  </a:ext>
                </a:extLst>
              </p:cNvPr>
              <p:cNvSpPr txBox="1"/>
              <p:nvPr/>
            </p:nvSpPr>
            <p:spPr>
              <a:xfrm>
                <a:off x="2680137" y="4324334"/>
                <a:ext cx="6299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9B7B24-5235-1524-978D-21F932049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137" y="4324334"/>
                <a:ext cx="6299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69ACD610-E39A-777E-1320-C6EA13E73D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523711"/>
                  </p:ext>
                </p:extLst>
              </p:nvPr>
            </p:nvGraphicFramePr>
            <p:xfrm>
              <a:off x="6107988" y="342900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69ACD610-E39A-777E-1320-C6EA13E73D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523711"/>
                  </p:ext>
                </p:extLst>
              </p:nvPr>
            </p:nvGraphicFramePr>
            <p:xfrm>
              <a:off x="6107988" y="342900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85" r="-302326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585" r="-202326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000" t="-585" r="-102326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t="-585" r="-2326" b="-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278913-504E-D46D-DDA3-D802E9568243}"/>
                  </a:ext>
                </a:extLst>
              </p:cNvPr>
              <p:cNvSpPr txBox="1"/>
              <p:nvPr/>
            </p:nvSpPr>
            <p:spPr>
              <a:xfrm>
                <a:off x="5598265" y="4324334"/>
                <a:ext cx="4395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278913-504E-D46D-DDA3-D802E9568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265" y="4324334"/>
                <a:ext cx="43954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367A94-22E5-643A-1060-CA5377AE59D7}"/>
                  </a:ext>
                </a:extLst>
              </p:cNvPr>
              <p:cNvSpPr txBox="1"/>
              <p:nvPr/>
            </p:nvSpPr>
            <p:spPr>
              <a:xfrm>
                <a:off x="8347079" y="4331760"/>
                <a:ext cx="983987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[0:4]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367A94-22E5-643A-1060-CA5377AE5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079" y="4331760"/>
                <a:ext cx="983987" cy="39651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04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377AC-B282-C981-272F-C56F7D26C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8C07D-DEDB-FC6F-E41C-E741CA72F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InvCipher</a:t>
            </a:r>
            <a:endParaRPr kumimoji="1" lang="ko-KR" altLang="en-US" dirty="0"/>
          </a:p>
        </p:txBody>
      </p:sp>
      <p:pic>
        <p:nvPicPr>
          <p:cNvPr id="6" name="내용 개체 틀 5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432546C-5E6D-AD5F-B2B9-34914E0B6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6816" y="568325"/>
            <a:ext cx="4587256" cy="5608638"/>
          </a:xfrm>
        </p:spPr>
      </p:pic>
    </p:spTree>
    <p:extLst>
      <p:ext uri="{BB962C8B-B14F-4D97-AF65-F5344CB8AC3E}">
        <p14:creationId xmlns:p14="http://schemas.microsoft.com/office/powerpoint/2010/main" val="3032394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96026-C302-58D4-CC76-D24FF69B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InvSubBytes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727835D-F3E1-434F-EEB2-6790F08F5F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InvSubBytes</m:t>
                    </m:r>
                  </m:oMath>
                </a14:m>
                <a:r>
                  <a:rPr kumimoji="1" lang="ko-KR" altLang="en-US" dirty="0"/>
                  <a:t>는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SubBytes</m:t>
                    </m:r>
                  </m:oMath>
                </a14:m>
                <a:r>
                  <a:rPr kumimoji="1" lang="ko-KR" altLang="en-US" dirty="0"/>
                  <a:t>의 역연산이다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상태 배열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kumimoji="1" lang="ko-KR" altLang="en-US" dirty="0"/>
                  <a:t> 각 바이트에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InvSbox</m:t>
                    </m:r>
                  </m:oMath>
                </a14:m>
                <a:r>
                  <a:rPr kumimoji="1" lang="ko-KR" altLang="en-US" dirty="0"/>
                  <a:t> 치환 테이블을 적용한다</a:t>
                </a:r>
                <a:r>
                  <a:rPr kumimoji="1"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727835D-F3E1-434F-EEB2-6790F08F5F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AF60FC29-FC51-D3AE-C344-F8B9094D0F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9984738"/>
                  </p:ext>
                </p:extLst>
              </p:nvPr>
            </p:nvGraphicFramePr>
            <p:xfrm>
              <a:off x="2353003" y="307468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AF60FC29-FC51-D3AE-C344-F8B9094D0F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9984738"/>
                  </p:ext>
                </p:extLst>
              </p:nvPr>
            </p:nvGraphicFramePr>
            <p:xfrm>
              <a:off x="2353003" y="307468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2326" r="-3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2326" r="-2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2326" r="-10476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326" r="-2326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102326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102326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102326" r="-1047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102326" r="-232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207143" r="-3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207143" r="-2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207143" r="-104762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07143" r="-2326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300000" r="-3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300000" r="-2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300000" r="-104762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00000" r="-2326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AF45202E-95D7-7C20-3918-6B0CF33842DC}"/>
              </a:ext>
            </a:extLst>
          </p:cNvPr>
          <p:cNvSpPr/>
          <p:nvPr/>
        </p:nvSpPr>
        <p:spPr>
          <a:xfrm>
            <a:off x="2898127" y="3613801"/>
            <a:ext cx="534876" cy="54087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E085A4C9-B74E-9C52-BD63-E58097C162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9210127"/>
                  </p:ext>
                </p:extLst>
              </p:nvPr>
            </p:nvGraphicFramePr>
            <p:xfrm>
              <a:off x="7551807" y="307468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E085A4C9-B74E-9C52-BD63-E58097C162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9210127"/>
                  </p:ext>
                </p:extLst>
              </p:nvPr>
            </p:nvGraphicFramePr>
            <p:xfrm>
              <a:off x="7551807" y="307468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2326" r="-3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2326" r="-2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2326" r="-10714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2326" r="-465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102326" r="-3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102326" r="-2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102326" r="-10714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102326" r="-465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207143" r="-3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207143" r="-2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207143" r="-107143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207143" r="-4651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300000" r="-3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300000" r="-2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300000" r="-107143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300000" r="-4651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25BFF851-93C8-4C44-30B4-8C10C459AB22}"/>
              </a:ext>
            </a:extLst>
          </p:cNvPr>
          <p:cNvSpPr/>
          <p:nvPr/>
        </p:nvSpPr>
        <p:spPr>
          <a:xfrm>
            <a:off x="8091807" y="3615559"/>
            <a:ext cx="534876" cy="53912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0A46499-C4B0-76A6-9832-153A2AB94635}"/>
                  </a:ext>
                </a:extLst>
              </p:cNvPr>
              <p:cNvSpPr/>
              <p:nvPr/>
            </p:nvSpPr>
            <p:spPr>
              <a:xfrm>
                <a:off x="5487806" y="3338179"/>
                <a:ext cx="1080000" cy="109212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ko-KR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kumimoji="1" lang="en-US" altLang="ko-KR" i="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kumimoji="1" lang="en-US" altLang="ko-KR" i="0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SBox</m:t>
                      </m:r>
                    </m:oMath>
                  </m:oMathPara>
                </a14:m>
                <a:endParaRPr kumimoji="1"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0A46499-C4B0-76A6-9832-153A2AB946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806" y="3338179"/>
                <a:ext cx="1080000" cy="10921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403D058-0ED2-AA25-8FF9-0AF817C9BC39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3433003" y="3884240"/>
            <a:ext cx="2054803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CF2B5D3-ADAC-0FAC-A809-CF421D004D2E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6567806" y="3884240"/>
            <a:ext cx="1524001" cy="8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20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5A73E-8E11-8AC9-DCB1-E2E2D04BD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C9D86-1271-38D8-5F85-0B5B04A7E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InvSubBytes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5498C80-D70B-7754-7249-2A498FDD5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603" y="568325"/>
            <a:ext cx="9383682" cy="56086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FB487A4-047B-98C7-0E8C-5C731A1E826E}"/>
              </a:ext>
            </a:extLst>
          </p:cNvPr>
          <p:cNvSpPr/>
          <p:nvPr/>
        </p:nvSpPr>
        <p:spPr>
          <a:xfrm>
            <a:off x="2057297" y="5365450"/>
            <a:ext cx="360080" cy="36412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74CEF7-82A1-B09F-ECEB-FAF066D0811C}"/>
              </a:ext>
            </a:extLst>
          </p:cNvPr>
          <p:cNvSpPr/>
          <p:nvPr/>
        </p:nvSpPr>
        <p:spPr>
          <a:xfrm>
            <a:off x="9174684" y="1149049"/>
            <a:ext cx="360080" cy="36412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B69A79-5579-D5DE-DA79-5EE2F9F4608B}"/>
              </a:ext>
            </a:extLst>
          </p:cNvPr>
          <p:cNvSpPr/>
          <p:nvPr/>
        </p:nvSpPr>
        <p:spPr>
          <a:xfrm>
            <a:off x="9127283" y="5298840"/>
            <a:ext cx="443549" cy="44852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D233F4B-6551-477A-ADA9-E109DD90A36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417377" y="5523103"/>
            <a:ext cx="6709906" cy="2440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0799C0-6A7E-8755-94E0-8231494A37F4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9349058" y="1513170"/>
            <a:ext cx="5666" cy="378567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3F51D77-66DD-FE20-B177-A2BCBBA6DD5C}"/>
                  </a:ext>
                </a:extLst>
              </p:cNvPr>
              <p:cNvSpPr txBox="1"/>
              <p:nvPr/>
            </p:nvSpPr>
            <p:spPr>
              <a:xfrm>
                <a:off x="3100586" y="6047163"/>
                <a:ext cx="5979715" cy="421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ko-KR" altLang="en-US" sz="1600" b="1" dirty="0">
                    <a:ea typeface="NanumGothic" panose="020D0604000000000000" pitchFamily="34" charset="-127"/>
                  </a:rPr>
                  <a:t>위 사진은 </a:t>
                </a:r>
                <a14:m>
                  <m:oMath xmlns:m="http://schemas.openxmlformats.org/officeDocument/2006/math">
                    <m:r>
                      <a:rPr kumimoji="1" lang="en-US" altLang="ko-KR" sz="1600" b="1" i="0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𝐈𝐧𝐯</m:t>
                    </m:r>
                    <m:r>
                      <m:rPr>
                        <m:nor/>
                      </m:rPr>
                      <a:rPr kumimoji="1" lang="en-US" altLang="ko-KR" sz="1600" b="1" i="0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Sbox</m:t>
                    </m:r>
                  </m:oMath>
                </a14:m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테이블을 나타낸다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예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sz="1600" b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Inv</a:t>
                </a:r>
                <a:r>
                  <a:rPr kumimoji="1" lang="en-US" altLang="ko-KR" sz="1600" b="1" i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Sbox</a:t>
                </a:r>
                <a:r>
                  <a:rPr kumimoji="1" lang="en-US" altLang="ko-KR" sz="1600" b="1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kumimoji="1" lang="en-US" altLang="ko-KR" sz="1600" b="1" i="0" dirty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0xed</a:t>
                </a:r>
                <a:r>
                  <a:rPr kumimoji="1" lang="en-US" altLang="ko-KR" sz="1600" b="1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:r>
                  <a:rPr kumimoji="1" lang="en-US" altLang="ko-KR" sz="1600" b="1" i="0" dirty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0x53</a:t>
                </a:r>
                <a:endParaRPr kumimoji="1" lang="en-US" altLang="ko-KR" sz="1600" b="1" dirty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3F51D77-66DD-FE20-B177-A2BCBBA6D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86" y="6047163"/>
                <a:ext cx="5979715" cy="421910"/>
              </a:xfrm>
              <a:prstGeom prst="rect">
                <a:avLst/>
              </a:prstGeom>
              <a:blipFill>
                <a:blip r:embed="rId3"/>
                <a:stretch>
                  <a:fillRect l="-212" r="-21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841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2D180-706F-8825-66C9-2E2F7E09E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05724-B78E-F3BA-3BFC-87D8E0DC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InvSubBytes</a:t>
            </a:r>
            <a:endParaRPr kumimoji="1" lang="ko-KR" altLang="en-US" dirty="0"/>
          </a:p>
        </p:txBody>
      </p:sp>
      <p:pic>
        <p:nvPicPr>
          <p:cNvPr id="5" name="내용 개체 틀 4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30506DE-8247-95B6-DA00-B6963FBA4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577" y="568325"/>
            <a:ext cx="10425734" cy="5608638"/>
          </a:xfrm>
        </p:spPr>
      </p:pic>
    </p:spTree>
    <p:extLst>
      <p:ext uri="{BB962C8B-B14F-4D97-AF65-F5344CB8AC3E}">
        <p14:creationId xmlns:p14="http://schemas.microsoft.com/office/powerpoint/2010/main" val="455833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63764-DBAF-5E51-1A06-128BE5BA7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ADD1C-022E-BEDD-6288-F7E7EEF32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InvSubBytes</a:t>
            </a:r>
            <a:endParaRPr kumimoji="1" lang="ko-KR" altLang="en-US" dirty="0"/>
          </a:p>
        </p:txBody>
      </p:sp>
      <p:pic>
        <p:nvPicPr>
          <p:cNvPr id="7" name="내용 개체 틀 6" descr="스크린샷, 텍스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3184559-31BF-6CDA-D2DE-C356F540F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408" y="568325"/>
            <a:ext cx="11354072" cy="5608638"/>
          </a:xfrm>
        </p:spPr>
      </p:pic>
    </p:spTree>
    <p:extLst>
      <p:ext uri="{BB962C8B-B14F-4D97-AF65-F5344CB8AC3E}">
        <p14:creationId xmlns:p14="http://schemas.microsoft.com/office/powerpoint/2010/main" val="941681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9B212-0054-41E9-BCE1-9747A286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InvShiftRows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E3F4FC2-484B-19D8-E2DE-9F1A36AD9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InvShiftRows</m:t>
                    </m:r>
                  </m:oMath>
                </a14:m>
                <a:r>
                  <a:rPr kumimoji="1" lang="ko-KR" altLang="en-US" dirty="0"/>
                  <a:t>는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ShiftRows</m:t>
                    </m:r>
                  </m:oMath>
                </a14:m>
                <a:r>
                  <a:rPr kumimoji="1" lang="ko-KR" altLang="en-US" dirty="0"/>
                  <a:t>의 역연산이다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바이트를 해당 행에서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ko-KR" altLang="en-US" dirty="0"/>
                  <a:t> 칸 씩 오른쪽으로 이동하고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밀려난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ko-KR" altLang="en-US" dirty="0"/>
                  <a:t> 개의 바이트를 왼쪽 끝으로 순환 이동한다</a:t>
                </a:r>
                <a:r>
                  <a:rPr kumimoji="1" lang="en-US" altLang="ko-KR" dirty="0"/>
                  <a:t>.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E3F4FC2-484B-19D8-E2DE-9F1A36AD9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303FF2EF-425B-9A45-0948-8641CB5A34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4999279"/>
                  </p:ext>
                </p:extLst>
              </p:nvPr>
            </p:nvGraphicFramePr>
            <p:xfrm>
              <a:off x="8161404" y="3185036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303FF2EF-425B-9A45-0948-8641CB5A34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4999279"/>
                  </p:ext>
                </p:extLst>
              </p:nvPr>
            </p:nvGraphicFramePr>
            <p:xfrm>
              <a:off x="8161404" y="3185036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r="-3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r="-2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r="-10714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r="-465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100000" r="-3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100000" r="-2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100000" r="-10714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100000" r="-465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204762" r="-3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204762" r="-2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204762" r="-107143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04762" r="-4651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297674" r="-3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297674" r="-2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297674" r="-107143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97674" r="-4651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BCCF78AE-4E02-21BF-CD24-F4FC1AF991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6751739"/>
                  </p:ext>
                </p:extLst>
              </p:nvPr>
            </p:nvGraphicFramePr>
            <p:xfrm>
              <a:off x="1617923" y="3174526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BCCF78AE-4E02-21BF-CD24-F4FC1AF991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6751739"/>
                  </p:ext>
                </p:extLst>
              </p:nvPr>
            </p:nvGraphicFramePr>
            <p:xfrm>
              <a:off x="1617923" y="3174526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r="-300000" b="-3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r="-200000" b="-3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r="-104762" b="-3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r="-2326" b="-30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100000" r="-3000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100000" r="-2000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100000" r="-104762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100000" r="-2326" b="-20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200000" r="-300000" b="-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200000" r="-200000" b="-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200000" r="-104762" b="-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200000" r="-2326" b="-10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300000" r="-3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300000" r="-2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300000" r="-104762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300000" r="-2326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AA88F40-26F9-21AE-6DD4-3CEC5F8FC464}"/>
              </a:ext>
            </a:extLst>
          </p:cNvPr>
          <p:cNvSpPr/>
          <p:nvPr/>
        </p:nvSpPr>
        <p:spPr>
          <a:xfrm>
            <a:off x="1617923" y="4251960"/>
            <a:ext cx="2160000" cy="54087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F40AC5-7594-2526-298D-8DFB3D8A9BED}"/>
              </a:ext>
            </a:extLst>
          </p:cNvPr>
          <p:cNvSpPr/>
          <p:nvPr/>
        </p:nvSpPr>
        <p:spPr>
          <a:xfrm>
            <a:off x="8160255" y="4251959"/>
            <a:ext cx="2160000" cy="54087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852C39-C816-6B73-800E-0DA556AA07DF}"/>
                  </a:ext>
                </a:extLst>
              </p:cNvPr>
              <p:cNvSpPr txBox="1"/>
              <p:nvPr/>
            </p:nvSpPr>
            <p:spPr>
              <a:xfrm>
                <a:off x="4324953" y="3440425"/>
                <a:ext cx="32882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𝒓</m:t>
                    </m:r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=</m:t>
                    </m:r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𝟐</m:t>
                    </m:r>
                  </m:oMath>
                </a14:m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이므로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오른쪽으로 두 칸 순환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852C39-C816-6B73-800E-0DA556AA0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953" y="3440425"/>
                <a:ext cx="3288272" cy="338554"/>
              </a:xfrm>
              <a:prstGeom prst="rect">
                <a:avLst/>
              </a:prstGeom>
              <a:blipFill>
                <a:blip r:embed="rId5"/>
                <a:stretch>
                  <a:fillRect t="-3571" r="-385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02050FA7-66DB-C7F6-0C5D-9957929B04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7015259"/>
                  </p:ext>
                </p:extLst>
              </p:nvPr>
            </p:nvGraphicFramePr>
            <p:xfrm>
              <a:off x="4889089" y="3866679"/>
              <a:ext cx="2160000" cy="54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2249712342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537886503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26169457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79666985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0768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02050FA7-66DB-C7F6-0C5D-9957929B04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7015259"/>
                  </p:ext>
                </p:extLst>
              </p:nvPr>
            </p:nvGraphicFramePr>
            <p:xfrm>
              <a:off x="4889089" y="3866679"/>
              <a:ext cx="2160000" cy="54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2249712342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537886503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26169457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79666985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2326" r="-3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000" t="-2326" r="-2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000" t="-2326" r="-1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000" t="-2326" r="-2326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0768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4C92F846-DE39-1AB6-31E3-E5FA9D0971B3}"/>
              </a:ext>
            </a:extLst>
          </p:cNvPr>
          <p:cNvSpPr/>
          <p:nvPr/>
        </p:nvSpPr>
        <p:spPr>
          <a:xfrm>
            <a:off x="5969089" y="3865800"/>
            <a:ext cx="1080000" cy="54087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1D730937-0CED-DA40-BB84-B25A011E6A3C}"/>
              </a:ext>
            </a:extLst>
          </p:cNvPr>
          <p:cNvCxnSpPr>
            <a:cxnSpLocks/>
            <a:stCxn id="9" idx="1"/>
            <a:endCxn id="9" idx="3"/>
          </p:cNvCxnSpPr>
          <p:nvPr/>
        </p:nvCxnSpPr>
        <p:spPr>
          <a:xfrm rot="10800000" flipH="1">
            <a:off x="4889089" y="4136679"/>
            <a:ext cx="2160000" cy="12700"/>
          </a:xfrm>
          <a:prstGeom prst="bentConnector5">
            <a:avLst>
              <a:gd name="adj1" fmla="val -10583"/>
              <a:gd name="adj2" fmla="val -3605047"/>
              <a:gd name="adj3" fmla="val 110583"/>
            </a:avLst>
          </a:prstGeom>
          <a:ln w="19050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55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E5C79-14DE-4500-D1D8-D20625E40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79928-3B07-F65A-F54B-3FAD3A20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InvShiftRows</a:t>
            </a:r>
            <a:endParaRPr kumimoji="1" lang="ko-KR" altLang="en-US" dirty="0"/>
          </a:p>
        </p:txBody>
      </p:sp>
      <p:pic>
        <p:nvPicPr>
          <p:cNvPr id="13" name="내용 개체 틀 12" descr="텍스트, 스크린샷, 소프트웨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4F1B21F-7BD1-9635-6DC0-3DCA45D49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047" y="568325"/>
            <a:ext cx="6080793" cy="5608638"/>
          </a:xfrm>
        </p:spPr>
      </p:pic>
    </p:spTree>
    <p:extLst>
      <p:ext uri="{BB962C8B-B14F-4D97-AF65-F5344CB8AC3E}">
        <p14:creationId xmlns:p14="http://schemas.microsoft.com/office/powerpoint/2010/main" val="1328933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2C4D4-DB45-717D-1ECA-D1916B139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InvMixColumns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7D239AA-4040-3A0A-3424-B34799D1A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InvMixColumns</m:t>
                    </m:r>
                  </m:oMath>
                </a14:m>
                <a:r>
                  <a:rPr kumimoji="1" lang="ko-KR" altLang="en-US" dirty="0"/>
                  <a:t>는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MixColumns</m:t>
                    </m:r>
                  </m:oMath>
                </a14:m>
                <a:r>
                  <a:rPr kumimoji="1" lang="ko-KR" altLang="en-US" dirty="0"/>
                  <a:t>의 역연산이다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상태 배열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각 열에 고정 행렬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e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09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d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b</m:t>
                            </m:r>
                          </m:e>
                        </m:eqArr>
                        <m:r>
                          <m:rPr>
                            <m:nor/>
                          </m:rPr>
                          <a:rPr lang="en-US" altLang="ko-KR" b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m:t>  </m:t>
                        </m:r>
                        <m:eqArr>
                          <m:eqArr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e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09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d</m:t>
                            </m:r>
                          </m:e>
                        </m:eqArr>
                        <m:r>
                          <m:rPr>
                            <m:nor/>
                          </m:rPr>
                          <a:rPr kumimoji="1" lang="en-US" altLang="ko-KR" b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m:t>  </m:t>
                        </m:r>
                        <m:eqArr>
                          <m:eqArrPr>
                            <m:ctrlPr>
                              <a:rPr kumimoji="1" lang="en-US" altLang="ko-KR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d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e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09</m:t>
                            </m:r>
                          </m:e>
                        </m:eqArr>
                        <m:r>
                          <m:rPr>
                            <m:nor/>
                          </m:rPr>
                          <a:rPr kumimoji="1" lang="en-US" altLang="ko-KR" b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m:t>  </m:t>
                        </m:r>
                        <m:eqArr>
                          <m:eqArrPr>
                            <m:ctrlPr>
                              <a:rPr kumimoji="1" lang="en-US" altLang="ko-KR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09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d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i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e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ko-KR" altLang="en-US" dirty="0"/>
                  <a:t> 을 곱한다</a:t>
                </a:r>
                <a:r>
                  <a:rPr kumimoji="1" lang="en-US" altLang="ko-KR" dirty="0"/>
                  <a:t>.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7D239AA-4040-3A0A-3424-B34799D1A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FD0E80BC-9A2A-C8C1-5AE2-C2BE617C91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792342"/>
                  </p:ext>
                </p:extLst>
              </p:nvPr>
            </p:nvGraphicFramePr>
            <p:xfrm>
              <a:off x="1100288" y="4300742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FD0E80BC-9A2A-C8C1-5AE2-C2BE617C91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792342"/>
                  </p:ext>
                </p:extLst>
              </p:nvPr>
            </p:nvGraphicFramePr>
            <p:xfrm>
              <a:off x="1100288" y="4300742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2326" r="-3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2326" r="-2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2326" r="-10476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326" r="-2326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102326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102326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102326" r="-1047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102326" r="-232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207143" r="-3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207143" r="-2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207143" r="-104762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07143" r="-2326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300000" r="-3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300000" r="-2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300000" r="-104762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00000" r="-2326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DB13EF42-6041-E800-466A-0659ADB9F045}"/>
              </a:ext>
            </a:extLst>
          </p:cNvPr>
          <p:cNvSpPr/>
          <p:nvPr/>
        </p:nvSpPr>
        <p:spPr>
          <a:xfrm rot="16200000">
            <a:off x="829849" y="5110302"/>
            <a:ext cx="2160000" cy="54087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56B84804-6428-7DE6-99A1-3AD51B4B00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538336"/>
                  </p:ext>
                </p:extLst>
              </p:nvPr>
            </p:nvGraphicFramePr>
            <p:xfrm>
              <a:off x="9077257" y="4300741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56B84804-6428-7DE6-99A1-3AD51B4B00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538336"/>
                  </p:ext>
                </p:extLst>
              </p:nvPr>
            </p:nvGraphicFramePr>
            <p:xfrm>
              <a:off x="9077257" y="4300741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326" r="-3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326" r="-2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4762" t="-2326" r="-10714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7674" t="-2326" r="-465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2326" r="-3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2326" r="-2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4762" t="-102326" r="-10714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7674" t="-102326" r="-465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7143" r="-3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07143" r="-2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4762" t="-207143" r="-107143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7674" t="-207143" r="-4651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00000" r="-3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300000" r="-2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4762" t="-300000" r="-107143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7674" t="-300000" r="-4651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61E2EB1E-A07B-EF91-5FA7-2B7402CD1D41}"/>
              </a:ext>
            </a:extLst>
          </p:cNvPr>
          <p:cNvSpPr/>
          <p:nvPr/>
        </p:nvSpPr>
        <p:spPr>
          <a:xfrm rot="16200000">
            <a:off x="8806817" y="5110302"/>
            <a:ext cx="2160000" cy="54087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C2619B-37D6-270D-B44D-ACC4247F7688}"/>
                  </a:ext>
                </a:extLst>
              </p:cNvPr>
              <p:cNvSpPr txBox="1"/>
              <p:nvPr/>
            </p:nvSpPr>
            <p:spPr>
              <a:xfrm>
                <a:off x="3677261" y="4756243"/>
                <a:ext cx="4293547" cy="1347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e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09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d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b</m:t>
                              </m:r>
                            </m:e>
                          </m:eqAr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b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e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09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d</m:t>
                              </m:r>
                            </m:e>
                          </m:eqAr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d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b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e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09</m:t>
                              </m:r>
                            </m:e>
                          </m:eqAr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kumimoji="1" lang="en-US" altLang="ko-KR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09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 i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d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 i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b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 i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e</m:t>
                              </m:r>
                            </m:e>
                          </m:eqAr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  <a:cs typeface="Consolas" panose="020B0609020204030204" pitchFamily="49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cs typeface="Consolas" panose="020B0609020204030204" pitchFamily="49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0,1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3,1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  <a:cs typeface="Consolas" panose="020B0609020204030204" pitchFamily="49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cs typeface="Consolas" panose="020B0609020204030204" pitchFamily="49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0,1</m:t>
                                  </m:r>
                                </m:sub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1,1</m:t>
                                  </m:r>
                                </m:sub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2,1</m:t>
                                  </m:r>
                                </m:sub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3,1</m:t>
                                  </m:r>
                                </m:sub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kumimoji="1" lang="ko-KR" altLang="en-US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C2619B-37D6-270D-B44D-ACC4247F7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261" y="4756243"/>
                <a:ext cx="4293547" cy="13474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0F5BD5BC-99F9-83FC-081A-766839B0D4C9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 rot="16200000" flipH="1">
            <a:off x="4065413" y="2145178"/>
            <a:ext cx="542430" cy="4853559"/>
          </a:xfrm>
          <a:prstGeom prst="bentConnector3">
            <a:avLst>
              <a:gd name="adj1" fmla="val -50652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B35EE6-51FB-7324-FCD0-5B7064695F3D}"/>
              </a:ext>
            </a:extLst>
          </p:cNvPr>
          <p:cNvSpPr/>
          <p:nvPr/>
        </p:nvSpPr>
        <p:spPr>
          <a:xfrm>
            <a:off x="6453352" y="4843172"/>
            <a:ext cx="620111" cy="118976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B3B4DE-9455-4824-1A01-2DA59218F66C}"/>
              </a:ext>
            </a:extLst>
          </p:cNvPr>
          <p:cNvSpPr/>
          <p:nvPr/>
        </p:nvSpPr>
        <p:spPr>
          <a:xfrm>
            <a:off x="7212524" y="4785858"/>
            <a:ext cx="620111" cy="118976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2F078B9-D16C-EA57-C72E-C21CC9B4964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7870514" y="5380742"/>
            <a:ext cx="174586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62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9D2F7-DFE6-2532-497D-7516B9920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977457-48C1-CCB4-3F9D-A09D8531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InvMixColumns</a:t>
            </a:r>
            <a:endParaRPr kumimoji="1" lang="ko-KR" altLang="en-US" dirty="0"/>
          </a:p>
        </p:txBody>
      </p:sp>
      <p:pic>
        <p:nvPicPr>
          <p:cNvPr id="18" name="내용 개체 틀 17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51CDF7F-3240-E72B-97CD-86E409186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191" y="568325"/>
            <a:ext cx="10272505" cy="5608638"/>
          </a:xfrm>
        </p:spPr>
      </p:pic>
    </p:spTree>
    <p:extLst>
      <p:ext uri="{BB962C8B-B14F-4D97-AF65-F5344CB8AC3E}">
        <p14:creationId xmlns:p14="http://schemas.microsoft.com/office/powerpoint/2010/main" val="1566394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90F91-24DE-03E7-05B8-2B9F8360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KeyExpansion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495AFFF-7DE2-D29E-F498-DBE47E2C58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KeyExpansion</a:t>
                </a:r>
                <a:r>
                  <a:rPr kumimoji="1" lang="ko-KR" altLang="en-US" dirty="0"/>
                  <a:t>은 키 </a:t>
                </a:r>
                <a14:m>
                  <m:oMath xmlns:m="http://schemas.openxmlformats.org/officeDocument/2006/math"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사용하여 </a:t>
                </a:r>
                <a14:m>
                  <m:oMath xmlns:m="http://schemas.openxmlformats.org/officeDocument/2006/math"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ko-KR" alt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개의 워드를 생성하는 함수이다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이렇게 생성한 </a:t>
                </a:r>
                <a14:m>
                  <m:oMath xmlns:m="http://schemas.openxmlformats.org/officeDocument/2006/math"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ko-KR" altLang="en-US" dirty="0"/>
                  <a:t> 개의 워드를 라운드 키</a:t>
                </a:r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kumimoji="1" lang="ko-KR" altLang="en-US" dirty="0"/>
                  <a:t>이라고 한다</a:t>
                </a:r>
                <a:r>
                  <a:rPr kumimoji="1" lang="en-US" altLang="ko-KR" dirty="0"/>
                  <a:t>.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495AFFF-7DE2-D29E-F498-DBE47E2C58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11FABBCB-8D9C-483B-9834-ED31EE4237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3271439"/>
                  </p:ext>
                </p:extLst>
              </p:nvPr>
            </p:nvGraphicFramePr>
            <p:xfrm>
              <a:off x="656936" y="3021879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11FABBCB-8D9C-483B-9834-ED31EE4237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3271439"/>
                  </p:ext>
                </p:extLst>
              </p:nvPr>
            </p:nvGraphicFramePr>
            <p:xfrm>
              <a:off x="656936" y="3021879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26" r="-302326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326" r="-202326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7143" r="-107143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r="-4651" b="-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E420991D-38F6-9E8F-0A87-9B7D201B52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1139635"/>
                  </p:ext>
                </p:extLst>
              </p:nvPr>
            </p:nvGraphicFramePr>
            <p:xfrm>
              <a:off x="4393203" y="3021879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E420991D-38F6-9E8F-0A87-9B7D201B52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1139635"/>
                  </p:ext>
                </p:extLst>
              </p:nvPr>
            </p:nvGraphicFramePr>
            <p:xfrm>
              <a:off x="4393203" y="3021879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302326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r="-202326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r="-102326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000" r="-2326" b="-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11D20233-EB14-6DCA-028B-733A6EFB33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2461115"/>
                  </p:ext>
                </p:extLst>
              </p:nvPr>
            </p:nvGraphicFramePr>
            <p:xfrm>
              <a:off x="6553203" y="3021879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11D20233-EB14-6DCA-028B-733A6EFB33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2461115"/>
                  </p:ext>
                </p:extLst>
              </p:nvPr>
            </p:nvGraphicFramePr>
            <p:xfrm>
              <a:off x="6553203" y="3021879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326" r="-300000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326" r="-200000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7143" r="-104762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r="-2326" b="-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3D4B61AD-C3B7-AF1D-A535-01016BFCA3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5237593"/>
                  </p:ext>
                </p:extLst>
              </p:nvPr>
            </p:nvGraphicFramePr>
            <p:xfrm>
              <a:off x="9338319" y="3021879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3D4B61AD-C3B7-AF1D-A535-01016BFCA3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5237593"/>
                  </p:ext>
                </p:extLst>
              </p:nvPr>
            </p:nvGraphicFramePr>
            <p:xfrm>
              <a:off x="9338319" y="3021879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326" r="-300000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326" r="-200000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7143" r="-104762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0000" r="-2326" b="-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3A0115-B854-D56E-C833-A84C97326B9A}"/>
                  </a:ext>
                </a:extLst>
              </p:cNvPr>
              <p:cNvSpPr txBox="1"/>
              <p:nvPr/>
            </p:nvSpPr>
            <p:spPr>
              <a:xfrm>
                <a:off x="8804477" y="3917213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3A0115-B854-D56E-C833-A84C97326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477" y="3917213"/>
                <a:ext cx="4635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54292D9-6458-9069-2B55-3AF89D2AF72A}"/>
              </a:ext>
            </a:extLst>
          </p:cNvPr>
          <p:cNvCxnSpPr>
            <a:cxnSpLocks/>
          </p:cNvCxnSpPr>
          <p:nvPr/>
        </p:nvCxnSpPr>
        <p:spPr>
          <a:xfrm>
            <a:off x="2941163" y="4101879"/>
            <a:ext cx="137662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65E43C-3717-27DA-7351-DE3E7BAA6B99}"/>
              </a:ext>
            </a:extLst>
          </p:cNvPr>
          <p:cNvSpPr txBox="1"/>
          <p:nvPr/>
        </p:nvSpPr>
        <p:spPr>
          <a:xfrm>
            <a:off x="2733956" y="3794102"/>
            <a:ext cx="1666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KeyExpansion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F8336C-29C1-7E93-02BC-71F6898F25EA}"/>
              </a:ext>
            </a:extLst>
          </p:cNvPr>
          <p:cNvSpPr txBox="1"/>
          <p:nvPr/>
        </p:nvSpPr>
        <p:spPr>
          <a:xfrm>
            <a:off x="1108016" y="2627281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AES-128 Key</a:t>
            </a:r>
            <a:endParaRPr kumimoji="1" lang="ko-KR" altLang="en-US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572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745AB-39FA-6119-4AE4-BC7FDB8F2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FAC1D-7026-BFBC-6827-D1F24C58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연산 정의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D904C1C-8EE9-F55B-5D80-99F0A0DC86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dirty="0"/>
                  <a:t>바이트</a:t>
                </a:r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kumimoji="1" lang="ko-KR" altLang="en-US" dirty="0"/>
                  <a:t>를 다음과 같이 비트 또는 다항식으로 표현한다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:r>
                  <a:rPr kumimoji="1" lang="ko-KR" altLang="en-US" b="1" dirty="0"/>
                  <a:t>비트 표현</a:t>
                </a:r>
                <a:r>
                  <a:rPr kumimoji="1" lang="en-US" altLang="ko-KR" b="1" dirty="0"/>
                  <a:t>:</a:t>
                </a:r>
                <a:r>
                  <a:rPr kumimoji="1" lang="ko-KR" altLang="en-US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ko-KR" altLang="en-US" dirty="0"/>
                  <a:t>다항식 표현</a:t>
                </a:r>
                <a:r>
                  <a:rPr kumimoji="1" lang="en-US" altLang="ko-KR" dirty="0"/>
                  <a:t>:</a:t>
                </a:r>
                <a:r>
                  <a:rPr kumimoji="1" lang="ko-KR" altLang="en-US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b>
                    </m:sSub>
                    <m:sSup>
                      <m:sSup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sSup>
                      <m:sSup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p>
                      <m:sSup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p>
                      <m:sSup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p>
                      <m:sSup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D904C1C-8EE9-F55B-5D80-99F0A0DC86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306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5179C-875E-D581-8161-28982687A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09D80-B90F-3D2F-871A-183F3B1D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KeyExpansion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60A1FFA-B76D-2062-BA04-1A3A7D9FF1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KeyExpansion</m:t>
                    </m:r>
                  </m:oMath>
                </a14:m>
                <a:r>
                  <a:rPr kumimoji="1" lang="ko-KR" altLang="en-US" dirty="0"/>
                  <a:t>은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𝒋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,⋯,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kumimoji="1" lang="ko-KR" altLang="en-US" dirty="0" err="1"/>
                  <a:t>에</a:t>
                </a:r>
                <a:r>
                  <a:rPr kumimoji="1" lang="ko-KR" altLang="en-US" dirty="0"/>
                  <a:t> 대해 </a:t>
                </a:r>
                <a:r>
                  <a:rPr kumimoji="1" lang="en-US" altLang="ko-KR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Rcon</a:t>
                </a:r>
                <a:r>
                  <a:rPr kumimoji="1" lang="en-US" altLang="ko-KR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𝑗</m:t>
                    </m:r>
                  </m:oMath>
                </a14:m>
                <a:r>
                  <a:rPr kumimoji="1" lang="en-US" altLang="ko-KR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</a:t>
                </a:r>
                <a:r>
                  <a:rPr kumimoji="1" lang="ko-KR" altLang="en-US" dirty="0"/>
                  <a:t>로 나타내는 고정 워드를 사용한다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:r>
                  <a:rPr kumimoji="1" lang="ko-KR" altLang="en-US" dirty="0"/>
                  <a:t>이를 라운드 상수</a:t>
                </a:r>
                <a:r>
                  <a:rPr kumimoji="1" lang="en-US" altLang="ko-KR" dirty="0"/>
                  <a:t>(Round Constant)</a:t>
                </a:r>
                <a:r>
                  <a:rPr kumimoji="1" lang="ko-KR" altLang="en-US" dirty="0" err="1"/>
                  <a:t>라고</a:t>
                </a:r>
                <a:r>
                  <a:rPr kumimoji="1" lang="ko-KR" altLang="en-US" dirty="0"/>
                  <a:t> 하며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Rcon[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𝑗</m:t>
                    </m:r>
                  </m:oMath>
                </a14:m>
                <a:r>
                  <a:rPr kumimoji="1" lang="en-US" altLang="ko-KR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</a:t>
                </a:r>
                <a:r>
                  <a:rPr kumimoji="1" lang="ko-KR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값은 다음과 같다</a:t>
                </a:r>
                <a:r>
                  <a:rPr kumimoji="1" lang="en-US" altLang="ko-KR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.</a:t>
                </a:r>
              </a:p>
              <a:p>
                <a:endParaRPr kumimoji="1" lang="en-US" altLang="ko-KR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kumimoji="1" lang="en-US" altLang="ko-KR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kumimoji="1" lang="en-US" altLang="ko-KR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KeyExpansion</m:t>
                    </m:r>
                  </m:oMath>
                </a14:m>
                <a:r>
                  <a:rPr kumimoji="1" lang="ko-KR" altLang="en-US" dirty="0"/>
                  <a:t>은 다음 두 변환을 사용한다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r>
                  <a:rPr kumimoji="1" lang="en-US" altLang="ko-KR" sz="1800" dirty="0"/>
                  <a:t>(</a:t>
                </a:r>
                <a:r>
                  <a:rPr kumimoji="1" lang="ko-KR" altLang="en-US" sz="1800" dirty="0"/>
                  <a:t>입력 워드</a:t>
                </a:r>
                <a:r>
                  <a:rPr kumimoji="1" lang="en-US" altLang="ko-KR" sz="1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kumimoji="1" lang="ko-KR" altLang="en-US" sz="1800" dirty="0" err="1"/>
                  <a:t>를</a:t>
                </a:r>
                <a:r>
                  <a:rPr kumimoji="1" lang="ko-KR" altLang="en-US" sz="1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kumimoji="1" lang="en-US" altLang="ko-KR" sz="18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kumimoji="1" lang="en-US" altLang="ko-KR" sz="1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18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kumimoji="1" lang="en-US" altLang="ko-KR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18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kumimoji="1" lang="en-US" altLang="ko-K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kumimoji="1" lang="en-US" altLang="ko-KR" sz="18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kumimoji="1" lang="en-US" altLang="ko-KR" sz="1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ko-KR" altLang="en-US" sz="1800" dirty="0" err="1"/>
                  <a:t>라고</a:t>
                </a:r>
                <a:r>
                  <a:rPr kumimoji="1" lang="ko-KR" altLang="en-US" sz="1800" dirty="0"/>
                  <a:t> 하자</a:t>
                </a:r>
                <a:r>
                  <a:rPr kumimoji="1" lang="en-US" altLang="ko-KR" sz="1800" dirty="0"/>
                  <a:t>.)</a:t>
                </a:r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SubWord</m:t>
                    </m:r>
                    <m:d>
                      <m:d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R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kumimoji="1" lang="en-US" altLang="ko-KR" b="1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ko-KR" b="1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kumimoji="1" lang="en-US" altLang="ko-KR" b="1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1" lang="en-US" altLang="ko-KR" b="1" i="0" dirty="0" smtClean="0">
                            <a:latin typeface="Cambria Math" panose="02040503050406030204" pitchFamily="18" charset="0"/>
                          </a:rPr>
                          <m:t>Sbox</m:t>
                        </m:r>
                        <m:d>
                          <m:dPr>
                            <m:ctrlPr>
                              <a:rPr kumimoji="1" lang="en-US" altLang="ko-KR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kumimoji="1" lang="en-US" altLang="ko-KR" b="1" i="0" dirty="0" smtClean="0">
                            <a:latin typeface="Cambria Math" panose="02040503050406030204" pitchFamily="18" charset="0"/>
                          </a:rPr>
                          <m:t>Sbox</m:t>
                        </m:r>
                        <m:d>
                          <m:dPr>
                            <m:ctrlPr>
                              <a:rPr kumimoji="1" lang="en-US" altLang="ko-KR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kumimoji="1" lang="en-US" altLang="ko-KR" b="1" i="0" dirty="0" smtClean="0">
                            <a:latin typeface="Cambria Math" panose="02040503050406030204" pitchFamily="18" charset="0"/>
                          </a:rPr>
                          <m:t>Sbox</m:t>
                        </m:r>
                        <m:d>
                          <m:dPr>
                            <m:ctrlPr>
                              <a:rPr kumimoji="1" lang="en-US" altLang="ko-KR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kumimoji="1" lang="en-US" altLang="ko-KR" b="1" i="0" dirty="0" smtClean="0">
                            <a:latin typeface="Cambria Math" panose="02040503050406030204" pitchFamily="18" charset="0"/>
                          </a:rPr>
                          <m:t>Sbox</m:t>
                        </m:r>
                        <m:d>
                          <m:dPr>
                            <m:ctrlPr>
                              <a:rPr kumimoji="1" lang="en-US" altLang="ko-KR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b="1" i="0" smtClean="0">
                        <a:latin typeface="Cambria Math" panose="02040503050406030204" pitchFamily="18" charset="0"/>
                      </a:rPr>
                      <m:t>RotWord</m:t>
                    </m:r>
                    <m:d>
                      <m:d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 dirty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1" lang="en-US" altLang="ko-KR" i="1" dirty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 dirty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1" lang="en-US" altLang="ko-KR" i="1" dirty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 dirty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1" lang="en-US" altLang="ko-KR" i="1" dirty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 dirty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1" lang="en-US" altLang="ko-KR" i="1" dirty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kumimoji="1" lang="en-US" altLang="ko-KR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kumimoji="1" lang="en-US" altLang="ko-KR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kumimoji="1" lang="en-US" altLang="ko-KR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kumimoji="1" lang="en-US" altLang="ko-KR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kumimoji="1" lang="en-US" altLang="ko-KR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kumimoji="1" lang="en-US" altLang="ko-KR" b="1" i="1" dirty="0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60A1FFA-B76D-2062-BA04-1A3A7D9FF1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EBB21D6A-5BEF-3F61-24E1-9D0006EA1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8" y="1906246"/>
            <a:ext cx="7772400" cy="167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5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5BFFF-F048-0BC1-2AE9-AB2DECE30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CC886E-F451-A917-A559-D05870AC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KeyExpansion</a:t>
            </a:r>
            <a:endParaRPr kumimoji="1" lang="ko-KR" altLang="en-US" dirty="0"/>
          </a:p>
        </p:txBody>
      </p:sp>
      <p:pic>
        <p:nvPicPr>
          <p:cNvPr id="6" name="내용 개체 틀 5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B280A3-C35D-F4BE-3237-8F46954DD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444" y="680244"/>
            <a:ext cx="7112000" cy="5384800"/>
          </a:xfrm>
        </p:spPr>
      </p:pic>
    </p:spTree>
    <p:extLst>
      <p:ext uri="{BB962C8B-B14F-4D97-AF65-F5344CB8AC3E}">
        <p14:creationId xmlns:p14="http://schemas.microsoft.com/office/powerpoint/2010/main" val="1459918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EC5D5-4B4E-09C2-3609-99BE14CDD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EAEE3-C634-535A-BF8D-79C6EA1A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KeyExpansion</a:t>
            </a:r>
            <a:endParaRPr kumimoji="1" lang="ko-KR" altLang="en-US" dirty="0"/>
          </a:p>
        </p:txBody>
      </p:sp>
      <p:pic>
        <p:nvPicPr>
          <p:cNvPr id="7" name="내용 개체 틀 6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42713BC-CDE5-2E1D-EFFE-97E651721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6127" y="568325"/>
            <a:ext cx="5348634" cy="5608638"/>
          </a:xfrm>
        </p:spPr>
      </p:pic>
    </p:spTree>
    <p:extLst>
      <p:ext uri="{BB962C8B-B14F-4D97-AF65-F5344CB8AC3E}">
        <p14:creationId xmlns:p14="http://schemas.microsoft.com/office/powerpoint/2010/main" val="1948165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31DCF-0843-0B38-9856-613A5F113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D33DB3-687C-27D4-D80C-857EF841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KeyExpansion</a:t>
            </a:r>
            <a:endParaRPr kumimoji="1" lang="ko-KR" altLang="en-US" dirty="0"/>
          </a:p>
        </p:txBody>
      </p:sp>
      <p:pic>
        <p:nvPicPr>
          <p:cNvPr id="7" name="내용 개체 틀 6" descr="스크린샷, 텍스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60FDF4C-C03C-70B3-B7D2-CABC4353F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" y="2127038"/>
            <a:ext cx="11761788" cy="2491212"/>
          </a:xfrm>
        </p:spPr>
      </p:pic>
    </p:spTree>
    <p:extLst>
      <p:ext uri="{BB962C8B-B14F-4D97-AF65-F5344CB8AC3E}">
        <p14:creationId xmlns:p14="http://schemas.microsoft.com/office/powerpoint/2010/main" val="1008094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A13E9-496A-E1D9-3AAE-3E37B02E9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DFFB8-A723-E626-886D-08DC655C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KeyExpansion</a:t>
            </a:r>
            <a:endParaRPr kumimoji="1"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ACA646E-71F3-3D30-CDC9-348B9A34D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705" y="568325"/>
            <a:ext cx="10473478" cy="560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25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C9A11-BAAB-5BFF-5550-5B1EADF47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04488-CB6B-3DD2-A62A-A2ABE5651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KeyExpansion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8C501A8-040A-7E3E-46C3-B2C579D308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dirty="0"/>
                  <a:t>먼저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라운드 키</a:t>
                </a:r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kumimoji="1" lang="ko-KR" altLang="en-US" dirty="0"/>
                  <a:t>의 처음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워드는 키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kumimoji="1" lang="ko-KR" altLang="en-US" dirty="0"/>
                  <a:t>로 결정한다</a:t>
                </a:r>
                <a:r>
                  <a:rPr kumimoji="1" lang="en-US" altLang="ko-KR" dirty="0"/>
                  <a:t>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8C501A8-040A-7E3E-46C3-B2C579D308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7C73F676-A2D7-109A-0EB0-550A5B5A3D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4582380"/>
                  </p:ext>
                </p:extLst>
              </p:nvPr>
            </p:nvGraphicFramePr>
            <p:xfrm>
              <a:off x="656936" y="2475125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7C73F676-A2D7-109A-0EB0-550A5B5A3D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4582380"/>
                  </p:ext>
                </p:extLst>
              </p:nvPr>
            </p:nvGraphicFramePr>
            <p:xfrm>
              <a:off x="656936" y="2475125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26" t="-585" r="-302326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326" t="-585" r="-202326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7143" t="-585" r="-107143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585" r="-4651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6F72A70-AA9E-6D5D-599F-108AA05078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5467938"/>
                  </p:ext>
                </p:extLst>
              </p:nvPr>
            </p:nvGraphicFramePr>
            <p:xfrm>
              <a:off x="4393203" y="2475125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6F72A70-AA9E-6D5D-599F-108AA05078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5467938"/>
                  </p:ext>
                </p:extLst>
              </p:nvPr>
            </p:nvGraphicFramePr>
            <p:xfrm>
              <a:off x="4393203" y="2475125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85" r="-302326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585" r="-202326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585" r="-102326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000" t="-585" r="-2326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D35E915C-EEF4-CE2A-6404-46D555379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635380"/>
                  </p:ext>
                </p:extLst>
              </p:nvPr>
            </p:nvGraphicFramePr>
            <p:xfrm>
              <a:off x="6553203" y="2475125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D35E915C-EEF4-CE2A-6404-46D555379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635380"/>
                  </p:ext>
                </p:extLst>
              </p:nvPr>
            </p:nvGraphicFramePr>
            <p:xfrm>
              <a:off x="6553203" y="2475125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326" t="-585" r="-300000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326" t="-585" r="-200000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7143" t="-585" r="-104762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t="-585" r="-2326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56854305-6F83-B314-2DF7-C7C5F11264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0041234"/>
                  </p:ext>
                </p:extLst>
              </p:nvPr>
            </p:nvGraphicFramePr>
            <p:xfrm>
              <a:off x="9338319" y="2475125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56854305-6F83-B314-2DF7-C7C5F11264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0041234"/>
                  </p:ext>
                </p:extLst>
              </p:nvPr>
            </p:nvGraphicFramePr>
            <p:xfrm>
              <a:off x="9338319" y="2475125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326" t="-585" r="-300000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326" t="-585" r="-200000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7143" t="-585" r="-104762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0000" t="-585" r="-2326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BDCDE2-0EC3-C74B-0C3A-BEB72D6EEEF6}"/>
                  </a:ext>
                </a:extLst>
              </p:cNvPr>
              <p:cNvSpPr txBox="1"/>
              <p:nvPr/>
            </p:nvSpPr>
            <p:spPr>
              <a:xfrm>
                <a:off x="8804477" y="3370459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BDCDE2-0EC3-C74B-0C3A-BEB72D6EE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477" y="3370459"/>
                <a:ext cx="4635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15465094-5FE7-FF87-39D9-2E69716FBFB1}"/>
              </a:ext>
            </a:extLst>
          </p:cNvPr>
          <p:cNvSpPr/>
          <p:nvPr/>
        </p:nvSpPr>
        <p:spPr>
          <a:xfrm rot="16200000">
            <a:off x="646371" y="2476928"/>
            <a:ext cx="2160001" cy="21600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252471-B118-5DCD-C532-50C1074EA7EB}"/>
              </a:ext>
            </a:extLst>
          </p:cNvPr>
          <p:cNvSpPr/>
          <p:nvPr/>
        </p:nvSpPr>
        <p:spPr>
          <a:xfrm rot="16200000">
            <a:off x="4393202" y="2475124"/>
            <a:ext cx="2160001" cy="21600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A3632A50-31F4-FBF8-B62F-DB852D9818FF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rot="5400000" flipH="1" flipV="1">
            <a:off x="3598885" y="2762611"/>
            <a:ext cx="1804" cy="3746831"/>
          </a:xfrm>
          <a:prstGeom prst="bentConnector3">
            <a:avLst>
              <a:gd name="adj1" fmla="val -1267184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4887018-2304-7448-B299-20F273A71F8A}"/>
              </a:ext>
            </a:extLst>
          </p:cNvPr>
          <p:cNvSpPr txBox="1"/>
          <p:nvPr/>
        </p:nvSpPr>
        <p:spPr>
          <a:xfrm>
            <a:off x="1115551" y="2080526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AES-128 Key</a:t>
            </a:r>
            <a:endParaRPr kumimoji="1" lang="ko-KR" altLang="en-US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64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6BDD1-4974-1A19-2B6B-69E82DA70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BF526-571E-DCD3-943F-D0B8964D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KeyExpansion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C64844E-358E-001E-B812-6F48A6AC9B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dirty="0"/>
                  <a:t>라운드 키 </a:t>
                </a:r>
                <a14:m>
                  <m:oMath xmlns:m="http://schemas.openxmlformats.org/officeDocument/2006/math"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kumimoji="1" lang="ko-KR" altLang="en-US" dirty="0"/>
                  <a:t>의 인덱스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kumimoji="1" lang="ko-KR" altLang="en-US" dirty="0"/>
                  <a:t>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kumimoji="1" lang="ko-KR" altLang="en-US" dirty="0"/>
                  <a:t>의 배수이면 다음을 계산한다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sub>
                    </m:sSub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m:rPr>
                        <m:nor/>
                      </m:rPr>
                      <a:rPr kumimoji="1" lang="en-US" altLang="ko-KR" b="1" i="0" smtClean="0">
                        <a:latin typeface="Cambria Math" panose="02040503050406030204" pitchFamily="18" charset="0"/>
                      </a:rPr>
                      <m:t>SubWord</m:t>
                    </m:r>
                    <m:d>
                      <m:d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1" lang="en-US" altLang="ko-KR" b="1" i="0" smtClean="0">
                            <a:latin typeface="Cambria Math" panose="02040503050406030204" pitchFamily="18" charset="0"/>
                          </a:rPr>
                          <m:t>RotWord</m:t>
                        </m:r>
                        <m:d>
                          <m:d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kumimoji="1" lang="en-US" altLang="ko-KR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kumimoji="1" lang="en-US" altLang="ko-KR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ko-K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m:rPr>
                        <m:nor/>
                      </m:rPr>
                      <a:rPr kumimoji="1" lang="en-US" altLang="ko-KR" b="1" i="0" smtClean="0">
                        <a:latin typeface="Cambria Math" panose="02040503050406030204" pitchFamily="18" charset="0"/>
                      </a:rPr>
                      <m:t>Rcon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en-US" altLang="ko-KR" dirty="0"/>
              </a:p>
              <a:p>
                <a:r>
                  <a:rPr kumimoji="1" lang="ko-KR" altLang="en-US" dirty="0"/>
                  <a:t>아니라면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다음을 계산한다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sub>
                    </m:sSub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en-US" altLang="ko-KR" dirty="0"/>
              </a:p>
              <a:p>
                <a:pPr lvl="1"/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C64844E-358E-001E-B812-6F48A6AC9B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6" name="표 65">
                <a:extLst>
                  <a:ext uri="{FF2B5EF4-FFF2-40B4-BE49-F238E27FC236}">
                    <a16:creationId xmlns:a16="http://schemas.microsoft.com/office/drawing/2014/main" id="{4520EC36-F8BB-901D-4A1A-D10A49F86B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832166"/>
                  </p:ext>
                </p:extLst>
              </p:nvPr>
            </p:nvGraphicFramePr>
            <p:xfrm>
              <a:off x="5039308" y="2011229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6" name="표 65">
                <a:extLst>
                  <a:ext uri="{FF2B5EF4-FFF2-40B4-BE49-F238E27FC236}">
                    <a16:creationId xmlns:a16="http://schemas.microsoft.com/office/drawing/2014/main" id="{4520EC36-F8BB-901D-4A1A-D10A49F86B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832166"/>
                  </p:ext>
                </p:extLst>
              </p:nvPr>
            </p:nvGraphicFramePr>
            <p:xfrm>
              <a:off x="5039308" y="2011229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585" r="-302326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585" r="-202326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4762" t="-585" r="-107143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674" t="-585" r="-4651" b="-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7" name="표 66">
                <a:extLst>
                  <a:ext uri="{FF2B5EF4-FFF2-40B4-BE49-F238E27FC236}">
                    <a16:creationId xmlns:a16="http://schemas.microsoft.com/office/drawing/2014/main" id="{BF97689C-A15F-D5B0-D6D3-298A04B03F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5266862"/>
                  </p:ext>
                </p:extLst>
              </p:nvPr>
            </p:nvGraphicFramePr>
            <p:xfrm>
              <a:off x="7199308" y="2011229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7" name="표 66">
                <a:extLst>
                  <a:ext uri="{FF2B5EF4-FFF2-40B4-BE49-F238E27FC236}">
                    <a16:creationId xmlns:a16="http://schemas.microsoft.com/office/drawing/2014/main" id="{BF97689C-A15F-D5B0-D6D3-298A04B03F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5266862"/>
                  </p:ext>
                </p:extLst>
              </p:nvPr>
            </p:nvGraphicFramePr>
            <p:xfrm>
              <a:off x="7199308" y="2011229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26" t="-585" r="-302326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326" t="-585" r="-202326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7143" t="-585" r="-107143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000" t="-585" r="-4651" b="-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8" name="직사각형 67">
            <a:extLst>
              <a:ext uri="{FF2B5EF4-FFF2-40B4-BE49-F238E27FC236}">
                <a16:creationId xmlns:a16="http://schemas.microsoft.com/office/drawing/2014/main" id="{6DE23EEF-2DFB-6DDD-002B-E13B0F03C2AA}"/>
              </a:ext>
            </a:extLst>
          </p:cNvPr>
          <p:cNvSpPr/>
          <p:nvPr/>
        </p:nvSpPr>
        <p:spPr>
          <a:xfrm rot="16200000" flipV="1">
            <a:off x="6424436" y="2810654"/>
            <a:ext cx="2138943" cy="5471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DBF94BA5-9C2F-698E-0AD1-BD1CD904D6D4}"/>
                  </a:ext>
                </a:extLst>
              </p:cNvPr>
              <p:cNvSpPr/>
              <p:nvPr/>
            </p:nvSpPr>
            <p:spPr>
              <a:xfrm>
                <a:off x="6532682" y="4456918"/>
                <a:ext cx="769788" cy="357352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RotWord</m:t>
                      </m:r>
                    </m:oMath>
                  </m:oMathPara>
                </a14:m>
                <a:endParaRPr kumimoji="1"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DBF94BA5-9C2F-698E-0AD1-BD1CD904D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682" y="4456918"/>
                <a:ext cx="769788" cy="357352"/>
              </a:xfrm>
              <a:prstGeom prst="rect">
                <a:avLst/>
              </a:prstGeom>
              <a:blipFill>
                <a:blip r:embed="rId5"/>
                <a:stretch>
                  <a:fillRect l="-12903" b="-32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86374F4E-63D2-10F1-88B6-1D950BB6EA94}"/>
                  </a:ext>
                </a:extLst>
              </p:cNvPr>
              <p:cNvSpPr/>
              <p:nvPr/>
            </p:nvSpPr>
            <p:spPr>
              <a:xfrm>
                <a:off x="6532682" y="5096460"/>
                <a:ext cx="769788" cy="357352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ko-K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kumimoji="1"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ubWord</m:t>
                      </m:r>
                    </m:oMath>
                  </m:oMathPara>
                </a14:m>
                <a:endParaRPr kumimoji="1"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86374F4E-63D2-10F1-88B6-1D950BB6E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682" y="5096460"/>
                <a:ext cx="769788" cy="357352"/>
              </a:xfrm>
              <a:prstGeom prst="rect">
                <a:avLst/>
              </a:prstGeom>
              <a:blipFill>
                <a:blip r:embed="rId6"/>
                <a:stretch>
                  <a:fillRect l="-14516" r="-1613" b="-32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713242D3-6DA2-602C-A3C0-ADC40A871E8C}"/>
              </a:ext>
            </a:extLst>
          </p:cNvPr>
          <p:cNvCxnSpPr>
            <a:cxnSpLocks/>
            <a:stCxn id="70" idx="2"/>
            <a:endCxn id="71" idx="0"/>
          </p:cNvCxnSpPr>
          <p:nvPr/>
        </p:nvCxnSpPr>
        <p:spPr>
          <a:xfrm>
            <a:off x="6917576" y="4814270"/>
            <a:ext cx="0" cy="2821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5907C65-6ECB-39CB-F196-91128835AC82}"/>
                  </a:ext>
                </a:extLst>
              </p:cNvPr>
              <p:cNvSpPr txBox="1"/>
              <p:nvPr/>
            </p:nvSpPr>
            <p:spPr>
              <a:xfrm>
                <a:off x="6682048" y="5679052"/>
                <a:ext cx="4627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5907C65-6ECB-39CB-F196-91128835A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048" y="5679052"/>
                <a:ext cx="46276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9E50ED4-B37C-A396-1B46-036FB589C7E2}"/>
              </a:ext>
            </a:extLst>
          </p:cNvPr>
          <p:cNvCxnSpPr>
            <a:cxnSpLocks/>
            <a:stCxn id="71" idx="2"/>
            <a:endCxn id="73" idx="0"/>
          </p:cNvCxnSpPr>
          <p:nvPr/>
        </p:nvCxnSpPr>
        <p:spPr>
          <a:xfrm flipH="1">
            <a:off x="6913432" y="5453812"/>
            <a:ext cx="4144" cy="22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9C9B41A-FF76-24C2-9571-EAD555D28634}"/>
                  </a:ext>
                </a:extLst>
              </p:cNvPr>
              <p:cNvSpPr txBox="1"/>
              <p:nvPr/>
            </p:nvSpPr>
            <p:spPr>
              <a:xfrm>
                <a:off x="5520657" y="5679052"/>
                <a:ext cx="9853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Rcon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9C9B41A-FF76-24C2-9571-EAD555D28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657" y="5679052"/>
                <a:ext cx="98534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CBCFC52-822C-F230-AEDC-B58BE3979513}"/>
                  </a:ext>
                </a:extLst>
              </p:cNvPr>
              <p:cNvSpPr txBox="1"/>
              <p:nvPr/>
            </p:nvSpPr>
            <p:spPr>
              <a:xfrm>
                <a:off x="6671538" y="6373055"/>
                <a:ext cx="473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CBCFC52-822C-F230-AEDC-B58BE3979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538" y="6373055"/>
                <a:ext cx="473277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E4573BD-C9C0-24AF-758A-F68EDD94C870}"/>
              </a:ext>
            </a:extLst>
          </p:cNvPr>
          <p:cNvCxnSpPr>
            <a:cxnSpLocks/>
            <a:stCxn id="75" idx="3"/>
            <a:endCxn id="73" idx="1"/>
          </p:cNvCxnSpPr>
          <p:nvPr/>
        </p:nvCxnSpPr>
        <p:spPr>
          <a:xfrm>
            <a:off x="6505999" y="5863718"/>
            <a:ext cx="17604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[E] 77">
            <a:extLst>
              <a:ext uri="{FF2B5EF4-FFF2-40B4-BE49-F238E27FC236}">
                <a16:creationId xmlns:a16="http://schemas.microsoft.com/office/drawing/2014/main" id="{86FBBF03-FECD-06AA-0F20-AEF81D6B2D14}"/>
              </a:ext>
            </a:extLst>
          </p:cNvPr>
          <p:cNvCxnSpPr>
            <a:cxnSpLocks/>
            <a:stCxn id="146" idx="1"/>
            <a:endCxn id="76" idx="1"/>
          </p:cNvCxnSpPr>
          <p:nvPr/>
        </p:nvCxnSpPr>
        <p:spPr>
          <a:xfrm rot="16200000" flipH="1">
            <a:off x="4786718" y="4672901"/>
            <a:ext cx="2404542" cy="136509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808AF6D-30B6-B3C6-5C9B-7C2A00051E8B}"/>
              </a:ext>
            </a:extLst>
          </p:cNvPr>
          <p:cNvCxnSpPr>
            <a:cxnSpLocks/>
            <a:stCxn id="145" idx="1"/>
            <a:endCxn id="70" idx="0"/>
          </p:cNvCxnSpPr>
          <p:nvPr/>
        </p:nvCxnSpPr>
        <p:spPr>
          <a:xfrm flipH="1">
            <a:off x="6917576" y="4160679"/>
            <a:ext cx="1108" cy="2962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35BF7EB-B0DD-2BAE-F4B4-98EE27164632}"/>
              </a:ext>
            </a:extLst>
          </p:cNvPr>
          <p:cNvSpPr/>
          <p:nvPr/>
        </p:nvSpPr>
        <p:spPr>
          <a:xfrm rot="16200000" flipV="1">
            <a:off x="5849214" y="2817627"/>
            <a:ext cx="2138941" cy="5471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041296C6-E40C-075B-3036-A7BE5CD765E2}"/>
              </a:ext>
            </a:extLst>
          </p:cNvPr>
          <p:cNvSpPr/>
          <p:nvPr/>
        </p:nvSpPr>
        <p:spPr>
          <a:xfrm rot="16200000" flipV="1">
            <a:off x="4232539" y="2805696"/>
            <a:ext cx="2147802" cy="5471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7E77958E-7D8C-844E-BF60-11887C5221AC}"/>
              </a:ext>
            </a:extLst>
          </p:cNvPr>
          <p:cNvCxnSpPr>
            <a:cxnSpLocks/>
            <a:stCxn id="73" idx="2"/>
            <a:endCxn id="76" idx="0"/>
          </p:cNvCxnSpPr>
          <p:nvPr/>
        </p:nvCxnSpPr>
        <p:spPr>
          <a:xfrm flipH="1">
            <a:off x="6908177" y="6048384"/>
            <a:ext cx="5255" cy="3246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[E] 166">
            <a:extLst>
              <a:ext uri="{FF2B5EF4-FFF2-40B4-BE49-F238E27FC236}">
                <a16:creationId xmlns:a16="http://schemas.microsoft.com/office/drawing/2014/main" id="{DC559EE2-40C1-24C2-89FB-8F470FAF01E9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 flipV="1">
            <a:off x="7144815" y="4153707"/>
            <a:ext cx="349092" cy="240401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3" name="표 172">
                <a:extLst>
                  <a:ext uri="{FF2B5EF4-FFF2-40B4-BE49-F238E27FC236}">
                    <a16:creationId xmlns:a16="http://schemas.microsoft.com/office/drawing/2014/main" id="{EF51DEAD-320B-85EC-C648-F142F98151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693125"/>
                  </p:ext>
                </p:extLst>
              </p:nvPr>
            </p:nvGraphicFramePr>
            <p:xfrm>
              <a:off x="9369818" y="2005377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3" name="표 172">
                <a:extLst>
                  <a:ext uri="{FF2B5EF4-FFF2-40B4-BE49-F238E27FC236}">
                    <a16:creationId xmlns:a16="http://schemas.microsoft.com/office/drawing/2014/main" id="{EF51DEAD-320B-85EC-C648-F142F98151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693125"/>
                  </p:ext>
                </p:extLst>
              </p:nvPr>
            </p:nvGraphicFramePr>
            <p:xfrm>
              <a:off x="9369818" y="2005377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t="-585" r="-302326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0000" t="-585" r="-202326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04762" t="-585" r="-107143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97674" t="-585" r="-4651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07B2520-720A-F1FB-F36E-E4C86693D422}"/>
              </a:ext>
            </a:extLst>
          </p:cNvPr>
          <p:cNvSpPr/>
          <p:nvPr/>
        </p:nvSpPr>
        <p:spPr>
          <a:xfrm rot="16200000" flipV="1">
            <a:off x="9674948" y="2811776"/>
            <a:ext cx="2138943" cy="5471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BAE96C2B-6B8B-6343-D455-7F070294A1DD}"/>
              </a:ext>
            </a:extLst>
          </p:cNvPr>
          <p:cNvSpPr/>
          <p:nvPr/>
        </p:nvSpPr>
        <p:spPr>
          <a:xfrm rot="16200000" flipV="1">
            <a:off x="9091568" y="2825167"/>
            <a:ext cx="2138941" cy="5471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8CFEAD2-123E-7868-6404-4EC06236DD4C}"/>
              </a:ext>
            </a:extLst>
          </p:cNvPr>
          <p:cNvSpPr/>
          <p:nvPr/>
        </p:nvSpPr>
        <p:spPr>
          <a:xfrm rot="16200000" flipV="1">
            <a:off x="7485403" y="2813236"/>
            <a:ext cx="2147802" cy="5471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3CC7E090-1A7F-AA11-210A-8052F9F084A9}"/>
                  </a:ext>
                </a:extLst>
              </p:cNvPr>
              <p:cNvSpPr txBox="1"/>
              <p:nvPr/>
            </p:nvSpPr>
            <p:spPr>
              <a:xfrm>
                <a:off x="9924399" y="4814270"/>
                <a:ext cx="473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3CC7E090-1A7F-AA11-210A-8052F9F08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399" y="4814270"/>
                <a:ext cx="473277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1" name="꺾인 연결선[E] 180">
            <a:extLst>
              <a:ext uri="{FF2B5EF4-FFF2-40B4-BE49-F238E27FC236}">
                <a16:creationId xmlns:a16="http://schemas.microsoft.com/office/drawing/2014/main" id="{3F3CED26-69B0-7F56-22D8-4CED77EA2934}"/>
              </a:ext>
            </a:extLst>
          </p:cNvPr>
          <p:cNvCxnSpPr>
            <a:cxnSpLocks/>
            <a:stCxn id="179" idx="1"/>
            <a:endCxn id="180" idx="1"/>
          </p:cNvCxnSpPr>
          <p:nvPr/>
        </p:nvCxnSpPr>
        <p:spPr>
          <a:xfrm rot="16200000" flipH="1">
            <a:off x="8822743" y="3897279"/>
            <a:ext cx="838217" cy="1365095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97858A05-3C99-80EE-5995-664CD154A4C7}"/>
              </a:ext>
            </a:extLst>
          </p:cNvPr>
          <p:cNvCxnSpPr>
            <a:cxnSpLocks/>
            <a:stCxn id="178" idx="1"/>
            <a:endCxn id="180" idx="0"/>
          </p:cNvCxnSpPr>
          <p:nvPr/>
        </p:nvCxnSpPr>
        <p:spPr>
          <a:xfrm>
            <a:off x="10161038" y="4168219"/>
            <a:ext cx="0" cy="646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4F7FD2AF-4EE2-9536-68A0-78C52F9F0412}"/>
              </a:ext>
            </a:extLst>
          </p:cNvPr>
          <p:cNvCxnSpPr>
            <a:cxnSpLocks/>
            <a:stCxn id="180" idx="3"/>
            <a:endCxn id="177" idx="1"/>
          </p:cNvCxnSpPr>
          <p:nvPr/>
        </p:nvCxnSpPr>
        <p:spPr>
          <a:xfrm flipV="1">
            <a:off x="10397676" y="4154829"/>
            <a:ext cx="346743" cy="84410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89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0" grpId="0" animBg="1"/>
      <p:bldP spid="71" grpId="0" animBg="1"/>
      <p:bldP spid="73" grpId="0"/>
      <p:bldP spid="75" grpId="0"/>
      <p:bldP spid="76" grpId="0"/>
      <p:bldP spid="145" grpId="0" animBg="1"/>
      <p:bldP spid="146" grpId="0" animBg="1"/>
      <p:bldP spid="177" grpId="0" animBg="1"/>
      <p:bldP spid="178" grpId="0" animBg="1"/>
      <p:bldP spid="179" grpId="0" animBg="1"/>
      <p:bldP spid="18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FBBD2-7212-4881-B463-CE719ADB0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FB012-A182-9E44-6763-503D1DCF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KeyExpansion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1645AA3-DA6F-35E5-0E20-7616C87706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dirty="0"/>
                  <a:t>단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AES-256</a:t>
                </a:r>
                <a:r>
                  <a:rPr kumimoji="1" lang="ko-KR" altLang="en-US" dirty="0"/>
                  <a:t>에서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kumimoji="1" lang="ko-KR" altLang="en-US" dirty="0"/>
                  <a:t>가 </a:t>
                </a:r>
                <a:r>
                  <a:rPr kumimoji="1" lang="en-US" altLang="ko-KR" dirty="0"/>
                  <a:t>8</a:t>
                </a:r>
                <a:r>
                  <a:rPr kumimoji="1" lang="ko-KR" altLang="en-US" dirty="0"/>
                  <a:t>의 배수일 때는 다음과 같이 계산한다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sub>
                    </m:sSub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m:rPr>
                        <m:nor/>
                      </m:rPr>
                      <a:rPr kumimoji="1" lang="en-US" altLang="ko-KR" b="1" i="0" smtClean="0">
                        <a:latin typeface="Cambria Math" panose="02040503050406030204" pitchFamily="18" charset="0"/>
                      </a:rPr>
                      <m:t>SubWord</m:t>
                    </m:r>
                    <m:d>
                      <m:d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1645AA3-DA6F-35E5-0E20-7616C87706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6" name="표 65">
                <a:extLst>
                  <a:ext uri="{FF2B5EF4-FFF2-40B4-BE49-F238E27FC236}">
                    <a16:creationId xmlns:a16="http://schemas.microsoft.com/office/drawing/2014/main" id="{7ECACD44-A291-C74C-B6BE-4FCC54C7DA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5395210"/>
                  </p:ext>
                </p:extLst>
              </p:nvPr>
            </p:nvGraphicFramePr>
            <p:xfrm>
              <a:off x="1476302" y="2354852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6" name="표 65">
                <a:extLst>
                  <a:ext uri="{FF2B5EF4-FFF2-40B4-BE49-F238E27FC236}">
                    <a16:creationId xmlns:a16="http://schemas.microsoft.com/office/drawing/2014/main" id="{7ECACD44-A291-C74C-B6BE-4FCC54C7DA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5395210"/>
                  </p:ext>
                </p:extLst>
              </p:nvPr>
            </p:nvGraphicFramePr>
            <p:xfrm>
              <a:off x="1476302" y="2354852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26" t="-585" r="-300000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326" t="-585" r="-200000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7143" t="-585" r="-104762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585" r="-2326" b="-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7" name="표 66">
                <a:extLst>
                  <a:ext uri="{FF2B5EF4-FFF2-40B4-BE49-F238E27FC236}">
                    <a16:creationId xmlns:a16="http://schemas.microsoft.com/office/drawing/2014/main" id="{BB3593C1-06E2-81B7-0807-5B7D118EFB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2318632"/>
                  </p:ext>
                </p:extLst>
              </p:nvPr>
            </p:nvGraphicFramePr>
            <p:xfrm>
              <a:off x="3636302" y="2354852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7" name="표 66">
                <a:extLst>
                  <a:ext uri="{FF2B5EF4-FFF2-40B4-BE49-F238E27FC236}">
                    <a16:creationId xmlns:a16="http://schemas.microsoft.com/office/drawing/2014/main" id="{BB3593C1-06E2-81B7-0807-5B7D118EFB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2318632"/>
                  </p:ext>
                </p:extLst>
              </p:nvPr>
            </p:nvGraphicFramePr>
            <p:xfrm>
              <a:off x="3636302" y="2354852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26" t="-585" r="-300000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326" t="-585" r="-200000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7143" t="-585" r="-104762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000" t="-585" r="-2326" b="-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3" name="표 172">
                <a:extLst>
                  <a:ext uri="{FF2B5EF4-FFF2-40B4-BE49-F238E27FC236}">
                    <a16:creationId xmlns:a16="http://schemas.microsoft.com/office/drawing/2014/main" id="{F99985F0-A071-B33C-ACCF-81AB8F24DB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2257998"/>
                  </p:ext>
                </p:extLst>
              </p:nvPr>
            </p:nvGraphicFramePr>
            <p:xfrm>
              <a:off x="5806812" y="234900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3" name="표 172">
                <a:extLst>
                  <a:ext uri="{FF2B5EF4-FFF2-40B4-BE49-F238E27FC236}">
                    <a16:creationId xmlns:a16="http://schemas.microsoft.com/office/drawing/2014/main" id="{F99985F0-A071-B33C-ACCF-81AB8F24DB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2257998"/>
                  </p:ext>
                </p:extLst>
              </p:nvPr>
            </p:nvGraphicFramePr>
            <p:xfrm>
              <a:off x="5806812" y="234900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326" r="-300000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326" r="-200000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7143" r="-104762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r="-2326" b="-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3F9218C8-ADC3-2134-6F4F-502691617417}"/>
                  </a:ext>
                </a:extLst>
              </p:cNvPr>
              <p:cNvSpPr txBox="1"/>
              <p:nvPr/>
            </p:nvSpPr>
            <p:spPr>
              <a:xfrm>
                <a:off x="7451244" y="5479633"/>
                <a:ext cx="473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3F9218C8-ADC3-2134-6F4F-502691617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1244" y="5479633"/>
                <a:ext cx="473277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1" name="꺾인 연결선[E] 180">
            <a:extLst>
              <a:ext uri="{FF2B5EF4-FFF2-40B4-BE49-F238E27FC236}">
                <a16:creationId xmlns:a16="http://schemas.microsoft.com/office/drawing/2014/main" id="{31D952E7-726A-ACF2-AB66-BB7B32A40D52}"/>
              </a:ext>
            </a:extLst>
          </p:cNvPr>
          <p:cNvCxnSpPr>
            <a:cxnSpLocks/>
            <a:stCxn id="11" idx="1"/>
            <a:endCxn id="180" idx="1"/>
          </p:cNvCxnSpPr>
          <p:nvPr/>
        </p:nvCxnSpPr>
        <p:spPr>
          <a:xfrm rot="16200000" flipH="1">
            <a:off x="5100314" y="3313369"/>
            <a:ext cx="1159976" cy="354188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270DBC87-699E-0837-9141-08C9882AAF41}"/>
              </a:ext>
            </a:extLst>
          </p:cNvPr>
          <p:cNvCxnSpPr>
            <a:cxnSpLocks/>
            <a:stCxn id="23" idx="2"/>
            <a:endCxn id="180" idx="0"/>
          </p:cNvCxnSpPr>
          <p:nvPr/>
        </p:nvCxnSpPr>
        <p:spPr>
          <a:xfrm>
            <a:off x="7683886" y="5177785"/>
            <a:ext cx="3997" cy="3018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DD44A690-BB86-A6BA-52DE-31FE0DE8E81A}"/>
              </a:ext>
            </a:extLst>
          </p:cNvPr>
          <p:cNvCxnSpPr>
            <a:cxnSpLocks/>
            <a:stCxn id="180" idx="3"/>
            <a:endCxn id="9" idx="1"/>
          </p:cNvCxnSpPr>
          <p:nvPr/>
        </p:nvCxnSpPr>
        <p:spPr>
          <a:xfrm flipV="1">
            <a:off x="7924521" y="4498490"/>
            <a:ext cx="324124" cy="116580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D82BFB6A-F6E2-B32E-8DA3-9D6A80AB8D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0610882"/>
                  </p:ext>
                </p:extLst>
              </p:nvPr>
            </p:nvGraphicFramePr>
            <p:xfrm>
              <a:off x="7966720" y="234434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D82BFB6A-F6E2-B32E-8DA3-9D6A80AB8D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0610882"/>
                  </p:ext>
                </p:extLst>
              </p:nvPr>
            </p:nvGraphicFramePr>
            <p:xfrm>
              <a:off x="7966720" y="234434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326" t="-585" r="-300000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326" t="-585" r="-200000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7143" t="-585" r="-104762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0000" t="-585" r="-2326" b="-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B19FAD52-32F5-608C-0CEA-861F3BED810A}"/>
              </a:ext>
            </a:extLst>
          </p:cNvPr>
          <p:cNvSpPr/>
          <p:nvPr/>
        </p:nvSpPr>
        <p:spPr>
          <a:xfrm rot="16200000" flipV="1">
            <a:off x="7179174" y="3155437"/>
            <a:ext cx="2138943" cy="5471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BF678C-00A5-EA52-029C-AE3B5CB9D87F}"/>
              </a:ext>
            </a:extLst>
          </p:cNvPr>
          <p:cNvSpPr/>
          <p:nvPr/>
        </p:nvSpPr>
        <p:spPr>
          <a:xfrm rot="16200000" flipV="1">
            <a:off x="6599558" y="3151992"/>
            <a:ext cx="2138943" cy="5471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CEB5DB-0B3D-83C5-9682-899340EABA4B}"/>
              </a:ext>
            </a:extLst>
          </p:cNvPr>
          <p:cNvSpPr/>
          <p:nvPr/>
        </p:nvSpPr>
        <p:spPr>
          <a:xfrm rot="16200000" flipV="1">
            <a:off x="2839889" y="3161270"/>
            <a:ext cx="2138943" cy="5471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62AD62-8F13-1D79-47F8-80048CE03A56}"/>
                  </a:ext>
                </a:extLst>
              </p:cNvPr>
              <p:cNvSpPr txBox="1"/>
              <p:nvPr/>
            </p:nvSpPr>
            <p:spPr>
              <a:xfrm>
                <a:off x="7993073" y="1953988"/>
                <a:ext cx="4845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62AD62-8F13-1D79-47F8-80048CE03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073" y="1953988"/>
                <a:ext cx="484556" cy="369332"/>
              </a:xfrm>
              <a:prstGeom prst="rect">
                <a:avLst/>
              </a:prstGeom>
              <a:blipFill>
                <a:blip r:embed="rId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FBB5E1-299B-C58A-D24C-E1C808E442A0}"/>
                  </a:ext>
                </a:extLst>
              </p:cNvPr>
              <p:cNvSpPr txBox="1"/>
              <p:nvPr/>
            </p:nvSpPr>
            <p:spPr>
              <a:xfrm>
                <a:off x="7331803" y="1950456"/>
                <a:ext cx="7041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FBB5E1-299B-C58A-D24C-E1C808E44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803" y="1950456"/>
                <a:ext cx="704167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56718C-A733-BE38-29F9-B98004223852}"/>
                  </a:ext>
                </a:extLst>
              </p:cNvPr>
              <p:cNvSpPr txBox="1"/>
              <p:nvPr/>
            </p:nvSpPr>
            <p:spPr>
              <a:xfrm>
                <a:off x="3512627" y="1950456"/>
                <a:ext cx="812145" cy="395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56718C-A733-BE38-29F9-B98004223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627" y="1950456"/>
                <a:ext cx="812145" cy="3954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CB7591A-BC44-C24F-5F14-CAED1AEE75DF}"/>
                  </a:ext>
                </a:extLst>
              </p:cNvPr>
              <p:cNvSpPr/>
              <p:nvPr/>
            </p:nvSpPr>
            <p:spPr>
              <a:xfrm>
                <a:off x="7298992" y="4820433"/>
                <a:ext cx="769788" cy="357352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ko-K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kumimoji="1"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ubWord</m:t>
                      </m:r>
                    </m:oMath>
                  </m:oMathPara>
                </a14:m>
                <a:endParaRPr kumimoji="1"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CB7591A-BC44-C24F-5F14-CAED1AEE7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992" y="4820433"/>
                <a:ext cx="769788" cy="357352"/>
              </a:xfrm>
              <a:prstGeom prst="rect">
                <a:avLst/>
              </a:prstGeom>
              <a:blipFill>
                <a:blip r:embed="rId11"/>
                <a:stretch>
                  <a:fillRect l="-12698" b="-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0590C60-D828-51CC-9ACA-DDFC9EC4BA45}"/>
              </a:ext>
            </a:extLst>
          </p:cNvPr>
          <p:cNvCxnSpPr>
            <a:cxnSpLocks/>
            <a:stCxn id="10" idx="1"/>
            <a:endCxn id="23" idx="0"/>
          </p:cNvCxnSpPr>
          <p:nvPr/>
        </p:nvCxnSpPr>
        <p:spPr>
          <a:xfrm>
            <a:off x="7669029" y="4495045"/>
            <a:ext cx="14857" cy="3253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15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  <p:bldP spid="9" grpId="0" animBg="1"/>
      <p:bldP spid="10" grpId="0" animBg="1"/>
      <p:bldP spid="11" grpId="0" animBg="1"/>
      <p:bldP spid="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2672F-36DC-7440-D2AE-6DDB3A6D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A37CA-79D7-C2BD-79BF-39418A75C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KeyExpansion</a:t>
            </a:r>
            <a:endParaRPr kumimoji="1"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656381C-E43A-134E-0AE8-06DBB82E1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705" y="568325"/>
            <a:ext cx="10473478" cy="560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48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F99FC-27D4-90F6-BFEF-C62E29B90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FADE5-76B3-80C8-66EB-540C54ADD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KeyExpansion</a:t>
            </a:r>
            <a:endParaRPr kumimoji="1" lang="ko-KR" altLang="en-US" dirty="0"/>
          </a:p>
        </p:txBody>
      </p:sp>
      <p:pic>
        <p:nvPicPr>
          <p:cNvPr id="6" name="내용 개체 틀 5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2DDEFF0-EBCE-2DFD-22DB-E9048232B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3201" y="568325"/>
            <a:ext cx="3354485" cy="5608638"/>
          </a:xfrm>
        </p:spPr>
      </p:pic>
    </p:spTree>
    <p:extLst>
      <p:ext uri="{BB962C8B-B14F-4D97-AF65-F5344CB8AC3E}">
        <p14:creationId xmlns:p14="http://schemas.microsoft.com/office/powerpoint/2010/main" val="2322350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845D4-B22A-3272-89A0-39A4EBD88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AB008-16C0-9FBF-D944-D0460FF4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연산 정의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덧셈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626EFDD-1D4E-D1CB-41B5-7D74FF0839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dirty="0"/>
                  <a:t>바이트 간의 덧셈은 계수들을 </a:t>
                </a:r>
                <a:r>
                  <a:rPr kumimoji="1" lang="en-US" altLang="ko-KR" dirty="0"/>
                  <a:t>2</a:t>
                </a:r>
                <a:r>
                  <a:rPr kumimoji="1" lang="ko-KR" altLang="en-US" dirty="0"/>
                  <a:t>로 모듈로 하는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다항식 덧셈으로 정의한다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예시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0x57</a:t>
                </a:r>
                <a:r>
                  <a:rPr kumimoji="1" lang="ko-KR" altLang="en-US" dirty="0"/>
                  <a:t>과 </a:t>
                </a:r>
                <a:r>
                  <a:rPr kumimoji="1" lang="en-US" altLang="ko-KR" dirty="0"/>
                  <a:t>0x83</a:t>
                </a:r>
                <a:r>
                  <a:rPr kumimoji="1" lang="ko-KR" altLang="en-US" dirty="0"/>
                  <a:t>간의 덧셈은 다음과 같이 표현할 수 있다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p>
                        </m:s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sup>
                        </m:s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kumimoji="1" lang="en-US" altLang="ko-KR" dirty="0"/>
              </a:p>
              <a:p>
                <a:r>
                  <a:rPr kumimoji="1" lang="ko-KR" altLang="en-US" dirty="0"/>
                  <a:t>이는 두 바이트 간의 </a:t>
                </a:r>
                <a:r>
                  <a:rPr kumimoji="1" lang="en-US" altLang="ko-KR" dirty="0"/>
                  <a:t>XOR</a:t>
                </a:r>
                <a:r>
                  <a:rPr kumimoji="1" lang="ko-KR" altLang="en-US" dirty="0"/>
                  <a:t> 연산과 같다</a:t>
                </a:r>
                <a:r>
                  <a:rPr kumimoji="1" lang="en-US" altLang="ko-KR" dirty="0"/>
                  <a:t>.</a:t>
                </a:r>
                <a:endParaRPr kumimoji="1"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  <m:t>𝟎𝟏𝟎𝟏𝟎𝟏𝟏𝟏</m:t>
                        </m:r>
                      </m:e>
                    </m:d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⊕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  <m:t>𝟏𝟎𝟎𝟎𝟎𝟎𝟏𝟏</m:t>
                        </m:r>
                      </m:e>
                    </m:d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𝟏𝟏𝟎𝟏𝟎𝟏𝟎𝟎</m:t>
                    </m:r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ko-KR" dirty="0"/>
              </a:p>
              <a:p>
                <a:pPr lvl="1"/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626EFDD-1D4E-D1CB-41B5-7D74FF0839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53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A847F-A0FF-ECB2-A1A8-875069B04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1ED34-1864-F2AE-CDEB-10A96311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AES</a:t>
            </a:r>
            <a:r>
              <a:rPr kumimoji="1" lang="ko-KR" altLang="en-US" dirty="0"/>
              <a:t> </a:t>
            </a:r>
            <a:r>
              <a:rPr kumimoji="1" lang="en-US" altLang="ko-KR" dirty="0"/>
              <a:t>Instruction Set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79CB7A-519A-55CF-F879-0306A7B10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AES Instruction Set</a:t>
            </a:r>
            <a:r>
              <a:rPr lang="ko-KR" altLang="en-US" dirty="0"/>
              <a:t>은 </a:t>
            </a:r>
            <a:r>
              <a:rPr lang="en-US" altLang="ko-KR" dirty="0"/>
              <a:t>AES </a:t>
            </a:r>
            <a:r>
              <a:rPr lang="ko-KR" altLang="en-US" dirty="0"/>
              <a:t>암호화 및 복호화 연산을 효율적으로 수행하도록 설계된 명령어들의 집합이다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현대 프로세서에서는 </a:t>
            </a:r>
            <a:r>
              <a:rPr lang="en-US" altLang="ko-KR" dirty="0"/>
              <a:t>AES</a:t>
            </a:r>
            <a:r>
              <a:rPr lang="ko-KR" altLang="en-US" dirty="0"/>
              <a:t> </a:t>
            </a:r>
            <a:r>
              <a:rPr lang="en-US" altLang="ko-KR" dirty="0"/>
              <a:t>Instruction Set</a:t>
            </a:r>
            <a:r>
              <a:rPr lang="ko-KR" altLang="en-US" dirty="0"/>
              <a:t>을 일반적으로 제공하고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Window: #include &lt;</a:t>
            </a:r>
            <a:r>
              <a:rPr lang="en-US" altLang="ko-KR" dirty="0" err="1"/>
              <a:t>wmmintrin.h</a:t>
            </a:r>
            <a:r>
              <a:rPr lang="en-US" altLang="ko-KR" dirty="0"/>
              <a:t>&gt;</a:t>
            </a:r>
          </a:p>
          <a:p>
            <a:pPr lvl="1"/>
            <a:r>
              <a:rPr lang="en-US" altLang="ko-KR" dirty="0"/>
              <a:t>MacOS: #include &lt;</a:t>
            </a:r>
            <a:r>
              <a:rPr lang="en-US" altLang="ko-KR" dirty="0" err="1"/>
              <a:t>arm_neon.h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83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325D9-9F8D-4D14-A9A8-8AB8CC466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B2BF7-5064-18D3-BB81-DE1FFBAD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NEON</a:t>
            </a:r>
            <a:endParaRPr kumimoji="1" lang="ko-KR" altLang="en-US" dirty="0"/>
          </a:p>
        </p:txBody>
      </p:sp>
      <p:pic>
        <p:nvPicPr>
          <p:cNvPr id="7" name="내용 개체 틀 6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0DE7C02-B1C0-6FC5-0AA6-64CBCC2B5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6563" y="568325"/>
            <a:ext cx="5487762" cy="5608638"/>
          </a:xfrm>
        </p:spPr>
      </p:pic>
    </p:spTree>
    <p:extLst>
      <p:ext uri="{BB962C8B-B14F-4D97-AF65-F5344CB8AC3E}">
        <p14:creationId xmlns:p14="http://schemas.microsoft.com/office/powerpoint/2010/main" val="2921330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B30B7-DC29-3493-DFFF-AC4BC7B3B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D1B92-3DF0-F3C6-483F-65C719584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AESNI</a:t>
            </a:r>
            <a:endParaRPr kumimoji="1" lang="ko-KR" altLang="en-US" dirty="0"/>
          </a:p>
        </p:txBody>
      </p:sp>
      <p:pic>
        <p:nvPicPr>
          <p:cNvPr id="6" name="내용 개체 틀 5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DCE4D0-4C34-54D2-6C44-4D8F6EAA2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634" y="568325"/>
            <a:ext cx="10681619" cy="5608638"/>
          </a:xfrm>
        </p:spPr>
      </p:pic>
    </p:spTree>
    <p:extLst>
      <p:ext uri="{BB962C8B-B14F-4D97-AF65-F5344CB8AC3E}">
        <p14:creationId xmlns:p14="http://schemas.microsoft.com/office/powerpoint/2010/main" val="13672043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026E5-13C2-3A82-2D81-D017D5AAE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56D9C-E3FC-497A-4C3E-8A60292DD7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AES</a:t>
            </a:r>
            <a:r>
              <a:rPr kumimoji="1" lang="ko-KR" altLang="en-US" dirty="0"/>
              <a:t> 블록 암호 규격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F55D02-CD05-B7F6-8B28-35AF536318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FDL</a:t>
            </a:r>
            <a:r>
              <a:rPr kumimoji="1" lang="ko-KR" altLang="en-US" dirty="0"/>
              <a:t> 김동현</a:t>
            </a:r>
            <a:r>
              <a:rPr kumimoji="1" lang="en-US" altLang="ko-KR" dirty="0"/>
              <a:t> (wlswudpdlf31@kookmin.ac.kr)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2612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C8510-5295-5859-77B3-D7F3EFE74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08AF0-1840-1556-BA16-1D1CA0B5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연산 정의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덧셈</a:t>
            </a:r>
          </a:p>
        </p:txBody>
      </p:sp>
      <p:pic>
        <p:nvPicPr>
          <p:cNvPr id="5" name="내용 개체 틀 4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C0A1680-E944-F1B0-D8CB-B4BAF84CA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9444" y="1823244"/>
            <a:ext cx="8382000" cy="3098800"/>
          </a:xfrm>
        </p:spPr>
      </p:pic>
    </p:spTree>
    <p:extLst>
      <p:ext uri="{BB962C8B-B14F-4D97-AF65-F5344CB8AC3E}">
        <p14:creationId xmlns:p14="http://schemas.microsoft.com/office/powerpoint/2010/main" val="1366604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39194-E6BA-FC61-5975-75456CFD1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5FE4D-0038-E17D-54D6-3C94D92D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연산 정의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곱셈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7FA3946-7D19-CD01-9E83-1BA830A0A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dirty="0"/>
                  <a:t>바이트 간의 곱셈은 다항식 간의 곱셈에서 다음 다항식을 나눈 나머지로 정의한다</a:t>
                </a:r>
                <a:r>
                  <a:rPr kumimoji="1" lang="en-US" altLang="ko-KR" dirty="0"/>
                  <a:t>.</a:t>
                </a:r>
                <a:endParaRPr kumimoji="1" lang="en-US" altLang="ko-KR" b="1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kumimoji="1" lang="en-US" altLang="ko-KR" dirty="0"/>
              </a:p>
              <a:p>
                <a:r>
                  <a:rPr kumimoji="1" lang="ko-KR" altLang="en-US" i="0" dirty="0">
                    <a:latin typeface="Cambria Math" panose="02040503050406030204" pitchFamily="18" charset="0"/>
                  </a:rPr>
                  <a:t>이 때</a:t>
                </a:r>
                <a:r>
                  <a:rPr kumimoji="1" lang="en-US" altLang="ko-KR" i="0" dirty="0">
                    <a:latin typeface="Cambria Math" panose="02040503050406030204" pitchFamily="18" charset="0"/>
                  </a:rPr>
                  <a:t>,</a:t>
                </a:r>
                <a:r>
                  <a:rPr kumimoji="1" lang="ko-KR" altLang="en-US" i="0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dirty="0">
                    <a:latin typeface="Cambria Math" panose="02040503050406030204" pitchFamily="18" charset="0"/>
                  </a:rPr>
                  <a:t>다항식의 계수는 덧셈과 마찬가지로 </a:t>
                </a:r>
                <a:r>
                  <a:rPr kumimoji="1" lang="en-US" altLang="ko-KR" dirty="0">
                    <a:latin typeface="Cambria Math" panose="02040503050406030204" pitchFamily="18" charset="0"/>
                  </a:rPr>
                  <a:t>2</a:t>
                </a:r>
                <a:r>
                  <a:rPr kumimoji="1" lang="ko-KR" altLang="en-US" dirty="0">
                    <a:latin typeface="Cambria Math" panose="02040503050406030204" pitchFamily="18" charset="0"/>
                  </a:rPr>
                  <a:t>로 나눈 나머지로 계산한다</a:t>
                </a:r>
                <a:r>
                  <a:rPr kumimoji="1" lang="en-US" altLang="ko-KR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7FA3946-7D19-CD01-9E83-1BA830A0A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51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43A0A-B37B-756B-6038-CF97D5CE0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연산 정의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곱셈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DA9EB-8DD3-FC0B-ABF0-0599DBE864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dirty="0">
                    <a:latin typeface="Cambria Math" panose="02040503050406030204" pitchFamily="18" charset="0"/>
                  </a:rPr>
                  <a:t>바이트 </a:t>
                </a:r>
                <a:r>
                  <a:rPr kumimoji="1" lang="en-US" altLang="ko-KR" dirty="0">
                    <a:latin typeface="Cambria Math" panose="02040503050406030204" pitchFamily="18" charset="0"/>
                  </a:rPr>
                  <a:t>b</a:t>
                </a:r>
                <a:r>
                  <a:rPr kumimoji="1" lang="ko-KR" altLang="en-US" dirty="0">
                    <a:latin typeface="Cambria Math" panose="02040503050406030204" pitchFamily="18" charset="0"/>
                  </a:rPr>
                  <a:t>와 </a:t>
                </a:r>
                <a:r>
                  <a:rPr kumimoji="1" lang="en-US" altLang="ko-KR" dirty="0">
                    <a:latin typeface="Cambria Math" panose="02040503050406030204" pitchFamily="18" charset="0"/>
                  </a:rPr>
                  <a:t>0x02</a:t>
                </a:r>
                <a:r>
                  <a:rPr kumimoji="1" lang="ko-KR" altLang="en-US" dirty="0">
                    <a:latin typeface="Cambria Math" panose="02040503050406030204" pitchFamily="18" charset="0"/>
                  </a:rPr>
                  <a:t> 간의 곱셈은 </a:t>
                </a:r>
                <a:r>
                  <a:rPr kumimoji="1" lang="en-US" altLang="ko-KR" dirty="0" err="1">
                    <a:latin typeface="Cambria Math" panose="02040503050406030204" pitchFamily="18" charset="0"/>
                  </a:rPr>
                  <a:t>xTimes</a:t>
                </a:r>
                <a:r>
                  <a:rPr kumimoji="1" lang="ko-KR" altLang="en-US" dirty="0">
                    <a:latin typeface="Cambria Math" panose="02040503050406030204" pitchFamily="18" charset="0"/>
                  </a:rPr>
                  <a:t> 함수를 사용하여 유용하게 계산할 수 있다</a:t>
                </a:r>
                <a:r>
                  <a:rPr kumimoji="1" lang="en-US" altLang="ko-KR" dirty="0">
                    <a:latin typeface="Cambria Math" panose="02040503050406030204" pitchFamily="18" charset="0"/>
                  </a:rPr>
                  <a:t>.</a:t>
                </a:r>
                <a:endParaRPr kumimoji="1" lang="en-US" altLang="ko-KR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xTimes</m:t>
                    </m:r>
                  </m:oMath>
                </a14:m>
                <a:r>
                  <a:rPr kumimoji="1" lang="ko-KR" altLang="en-US" dirty="0"/>
                  <a:t> 함수는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다음과 같다</a:t>
                </a:r>
                <a:r>
                  <a:rPr kumimoji="1" lang="en-US" altLang="ko-K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xTimes</m:t>
                      </m:r>
                      <m:d>
                        <m:d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ko-KR" alt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𝟓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1" lang="ko-KR" altLang="en-US" b="1" i="0" smtClean="0">
                                  <a:latin typeface="Cambria Math" panose="02040503050406030204" pitchFamily="18" charset="0"/>
                                </a:rPr>
                                <m:t>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1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𝟕</m:t>
                                  </m:r>
                                </m:sub>
                              </m:s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𝟓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𝟎𝟎𝟎𝟏𝟏𝟎𝟏𝟏</m:t>
                                  </m:r>
                                </m:e>
                              </m:d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1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𝟕</m:t>
                                  </m:r>
                                </m:sub>
                              </m:s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ko-KR" dirty="0"/>
              </a:p>
              <a:p>
                <a:r>
                  <a:rPr kumimoji="1" lang="ko-KR" altLang="en-US" dirty="0"/>
                  <a:t>바이트와 </a:t>
                </a:r>
                <a:r>
                  <a:rPr kumimoji="1" lang="en-US" altLang="ko-KR" dirty="0"/>
                  <a:t>2</a:t>
                </a:r>
                <a:r>
                  <a:rPr kumimoji="1" lang="ko-KR" altLang="en-US" dirty="0"/>
                  <a:t>의 거듭 제곱 간의 곱셈은 </a:t>
                </a:r>
                <a:r>
                  <a:rPr kumimoji="1" lang="en-US" altLang="ko-KR" dirty="0" err="1"/>
                  <a:t>xTimes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반복 적용하는 것으로 구현할 수 있다</a:t>
                </a:r>
                <a:r>
                  <a:rPr kumimoji="1" lang="en-US" altLang="ko-KR" dirty="0"/>
                  <a:t>.</a:t>
                </a:r>
              </a:p>
              <a:p>
                <a:endParaRPr kumimoji="1"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DA9EB-8DD3-FC0B-ABF0-0599DBE864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 t="-54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44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B3BA3-9483-94D8-BCD1-E99A7D902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86719-316D-BC49-8A58-89D72B3B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연산 정의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곱셈</a:t>
            </a:r>
          </a:p>
        </p:txBody>
      </p:sp>
      <p:pic>
        <p:nvPicPr>
          <p:cNvPr id="5" name="내용 개체 틀 4" descr="스크린샷, 그래픽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A744A0A-D904-F364-E571-E8B8181DF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" y="2423757"/>
            <a:ext cx="11761788" cy="1897774"/>
          </a:xfrm>
        </p:spPr>
      </p:pic>
    </p:spTree>
    <p:extLst>
      <p:ext uri="{BB962C8B-B14F-4D97-AF65-F5344CB8AC3E}">
        <p14:creationId xmlns:p14="http://schemas.microsoft.com/office/powerpoint/2010/main" val="351319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2173</TotalTime>
  <Words>1698</Words>
  <Application>Microsoft Macintosh PowerPoint</Application>
  <PresentationFormat>와이드스크린</PresentationFormat>
  <Paragraphs>516</Paragraphs>
  <Slides>53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NanumGothic</vt:lpstr>
      <vt:lpstr>맑은 고딕</vt:lpstr>
      <vt:lpstr>NANUMGOTHIC EXTRABOLD</vt:lpstr>
      <vt:lpstr>Arial</vt:lpstr>
      <vt:lpstr>Cambria Math</vt:lpstr>
      <vt:lpstr>Consolas</vt:lpstr>
      <vt:lpstr>Office 테마</vt:lpstr>
      <vt:lpstr>AES 블록 암호 규격</vt:lpstr>
      <vt:lpstr>목차</vt:lpstr>
      <vt:lpstr>상태 배열 정의</vt:lpstr>
      <vt:lpstr>연산 정의</vt:lpstr>
      <vt:lpstr>연산 정의: 덧셈</vt:lpstr>
      <vt:lpstr>연산 정의: 덧셈</vt:lpstr>
      <vt:lpstr>연산 정의: 곱셈</vt:lpstr>
      <vt:lpstr>연산 정의: 곱셈</vt:lpstr>
      <vt:lpstr>연산 정의: 곱셈</vt:lpstr>
      <vt:lpstr>연산 정의: 곱셈</vt:lpstr>
      <vt:lpstr>연산 정의: 곱셈</vt:lpstr>
      <vt:lpstr>AES 규격</vt:lpstr>
      <vt:lpstr>Cipher</vt:lpstr>
      <vt:lpstr>Cipher</vt:lpstr>
      <vt:lpstr>Cipher</vt:lpstr>
      <vt:lpstr>AddRoundKey</vt:lpstr>
      <vt:lpstr>AddRoundKey</vt:lpstr>
      <vt:lpstr>SubBytes</vt:lpstr>
      <vt:lpstr>SubBytes</vt:lpstr>
      <vt:lpstr>SubBytes</vt:lpstr>
      <vt:lpstr>SubBytes</vt:lpstr>
      <vt:lpstr>ShiftRows</vt:lpstr>
      <vt:lpstr>ShiftRows</vt:lpstr>
      <vt:lpstr>MixColumns</vt:lpstr>
      <vt:lpstr>MixColumns</vt:lpstr>
      <vt:lpstr>MixColumns</vt:lpstr>
      <vt:lpstr>MixColumns</vt:lpstr>
      <vt:lpstr>InvCipher</vt:lpstr>
      <vt:lpstr>InvCipher</vt:lpstr>
      <vt:lpstr>InvCipher</vt:lpstr>
      <vt:lpstr>InvSubBytes</vt:lpstr>
      <vt:lpstr>InvSubBytes</vt:lpstr>
      <vt:lpstr>InvSubBytes</vt:lpstr>
      <vt:lpstr>InvSubBytes</vt:lpstr>
      <vt:lpstr>InvShiftRows</vt:lpstr>
      <vt:lpstr>InvShiftRows</vt:lpstr>
      <vt:lpstr>InvMixColumns</vt:lpstr>
      <vt:lpstr>InvMixColumns</vt:lpstr>
      <vt:lpstr>KeyExpansion</vt:lpstr>
      <vt:lpstr>KeyExpansion</vt:lpstr>
      <vt:lpstr>KeyExpansion</vt:lpstr>
      <vt:lpstr>KeyExpansion</vt:lpstr>
      <vt:lpstr>KeyExpansion</vt:lpstr>
      <vt:lpstr>KeyExpansion</vt:lpstr>
      <vt:lpstr>KeyExpansion</vt:lpstr>
      <vt:lpstr>KeyExpansion</vt:lpstr>
      <vt:lpstr>KeyExpansion</vt:lpstr>
      <vt:lpstr>KeyExpansion</vt:lpstr>
      <vt:lpstr>KeyExpansion</vt:lpstr>
      <vt:lpstr>AES Instruction Set</vt:lpstr>
      <vt:lpstr>NEON</vt:lpstr>
      <vt:lpstr>AESNI</vt:lpstr>
      <vt:lpstr>AES 블록 암호 규격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김동현(대학원생-정보융합보안전공)</dc:creator>
  <cp:lastModifiedBy>김동현(대학원생-정보융합보안전공)</cp:lastModifiedBy>
  <cp:revision>107</cp:revision>
  <cp:lastPrinted>2025-03-11T09:02:46Z</cp:lastPrinted>
  <dcterms:created xsi:type="dcterms:W3CDTF">2025-03-10T02:02:22Z</dcterms:created>
  <dcterms:modified xsi:type="dcterms:W3CDTF">2025-03-12T04:22:38Z</dcterms:modified>
</cp:coreProperties>
</file>